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6"/>
  </p:notesMasterIdLst>
  <p:sldIdLst>
    <p:sldId id="256" r:id="rId2"/>
    <p:sldId id="273" r:id="rId3"/>
    <p:sldId id="258" r:id="rId4"/>
    <p:sldId id="257" r:id="rId5"/>
    <p:sldId id="301" r:id="rId6"/>
    <p:sldId id="306" r:id="rId7"/>
    <p:sldId id="316" r:id="rId8"/>
    <p:sldId id="308" r:id="rId9"/>
    <p:sldId id="307" r:id="rId10"/>
    <p:sldId id="320" r:id="rId11"/>
    <p:sldId id="269" r:id="rId12"/>
    <p:sldId id="309" r:id="rId13"/>
    <p:sldId id="310" r:id="rId14"/>
    <p:sldId id="311" r:id="rId15"/>
    <p:sldId id="318" r:id="rId16"/>
    <p:sldId id="302" r:id="rId17"/>
    <p:sldId id="319" r:id="rId18"/>
    <p:sldId id="263" r:id="rId19"/>
    <p:sldId id="321" r:id="rId20"/>
    <p:sldId id="312" r:id="rId21"/>
    <p:sldId id="313" r:id="rId22"/>
    <p:sldId id="314" r:id="rId23"/>
    <p:sldId id="322" r:id="rId24"/>
    <p:sldId id="315" r:id="rId25"/>
  </p:sldIdLst>
  <p:sldSz cx="9144000" cy="5143500" type="screen16x9"/>
  <p:notesSz cx="6858000" cy="9144000"/>
  <p:embeddedFontLst>
    <p:embeddedFont>
      <p:font typeface="Poppins Black" panose="020B0604020202020204" charset="0"/>
      <p:bold r:id="rId27"/>
      <p:boldItalic r:id="rId28"/>
    </p:embeddedFont>
    <p:embeddedFont>
      <p:font typeface="Open Sans ExtraBold" panose="020B0906030804020204" pitchFamily="34" charset="0"/>
      <p:bold r:id="rId29"/>
      <p:boldItalic r:id="rId30"/>
    </p:embeddedFont>
    <p:embeddedFont>
      <p:font typeface="Calibri" panose="020F0502020204030204" pitchFamily="34" charset="0"/>
      <p:regular r:id="rId31"/>
      <p:bold r:id="rId32"/>
      <p:italic r:id="rId33"/>
      <p:boldItalic r:id="rId34"/>
    </p:embeddedFont>
    <p:embeddedFont>
      <p:font typeface="Palanquin Dark" panose="020B0604020202020204" charset="0"/>
      <p:regular r:id="rId35"/>
      <p:bold r:id="rId36"/>
    </p:embeddedFont>
    <p:embeddedFont>
      <p:font typeface="Poppins" panose="020B060402020202020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7EE"/>
    <a:srgbClr val="632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048897-303E-43AD-9ADE-D2D3306643AB}">
  <a:tblStyle styleId="{84048897-303E-43AD-9ADE-D2D3306643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autoAdjust="0"/>
    <p:restoredTop sz="87044" autoAdjust="0"/>
  </p:normalViewPr>
  <p:slideViewPr>
    <p:cSldViewPr snapToGrid="0">
      <p:cViewPr varScale="1">
        <p:scale>
          <a:sx n="76" d="100"/>
          <a:sy n="76" d="100"/>
        </p:scale>
        <p:origin x="990" y="90"/>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049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518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740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632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187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ebd6be3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ebd6be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13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432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8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a4b3b7ab8f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a4b3b7ab8f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804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708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351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443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281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4b3b7ab8f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4b3b7ab8f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349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38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08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6146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670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1829809"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 name="Google Shape;20;p4"/>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1" name="Google Shape;21;p4"/>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subTitle" idx="1"/>
          </p:nvPr>
        </p:nvSpPr>
        <p:spPr>
          <a:xfrm>
            <a:off x="720000" y="2678421"/>
            <a:ext cx="32613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6" name="Google Shape;36;p7"/>
          <p:cNvSpPr txBox="1">
            <a:spLocks noGrp="1"/>
          </p:cNvSpPr>
          <p:nvPr>
            <p:ph type="title"/>
          </p:nvPr>
        </p:nvSpPr>
        <p:spPr>
          <a:xfrm>
            <a:off x="720000" y="1490700"/>
            <a:ext cx="3261300" cy="110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37" name="Google Shape;37;p7"/>
          <p:cNvSpPr/>
          <p:nvPr/>
        </p:nvSpPr>
        <p:spPr>
          <a:xfrm rot="-1099162">
            <a:off x="5134470" y="3563817"/>
            <a:ext cx="5697542" cy="41853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10443068">
            <a:off x="-1212618" y="-1758140"/>
            <a:ext cx="4040298" cy="296794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57"/>
        <p:cNvGrpSpPr/>
        <p:nvPr/>
      </p:nvGrpSpPr>
      <p:grpSpPr>
        <a:xfrm>
          <a:off x="0" y="0"/>
          <a:ext cx="0" cy="0"/>
          <a:chOff x="0" y="0"/>
          <a:chExt cx="0" cy="0"/>
        </a:xfrm>
      </p:grpSpPr>
      <p:sp>
        <p:nvSpPr>
          <p:cNvPr id="58" name="Google Shape;58;p13"/>
          <p:cNvSpPr txBox="1">
            <a:spLocks noGrp="1"/>
          </p:cNvSpPr>
          <p:nvPr>
            <p:ph type="title" hasCustomPrompt="1"/>
          </p:nvPr>
        </p:nvSpPr>
        <p:spPr>
          <a:xfrm>
            <a:off x="869627"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a:spLocks noGrp="1"/>
          </p:cNvSpPr>
          <p:nvPr>
            <p:ph type="subTitle" idx="1"/>
          </p:nvPr>
        </p:nvSpPr>
        <p:spPr>
          <a:xfrm>
            <a:off x="723900" y="2995276"/>
            <a:ext cx="2205600" cy="37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0" name="Google Shape;60;p13"/>
          <p:cNvSpPr txBox="1">
            <a:spLocks noGrp="1"/>
          </p:cNvSpPr>
          <p:nvPr>
            <p:ph type="subTitle" idx="2"/>
          </p:nvPr>
        </p:nvSpPr>
        <p:spPr>
          <a:xfrm>
            <a:off x="72390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1" name="Google Shape;61;p13"/>
          <p:cNvSpPr txBox="1">
            <a:spLocks noGrp="1"/>
          </p:cNvSpPr>
          <p:nvPr>
            <p:ph type="title" idx="3" hasCustomPrompt="1"/>
          </p:nvPr>
        </p:nvSpPr>
        <p:spPr>
          <a:xfrm>
            <a:off x="3616601"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a:spLocks noGrp="1"/>
          </p:cNvSpPr>
          <p:nvPr>
            <p:ph type="subTitle" idx="4"/>
          </p:nvPr>
        </p:nvSpPr>
        <p:spPr>
          <a:xfrm>
            <a:off x="3470874"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3" name="Google Shape;63;p13"/>
          <p:cNvSpPr txBox="1">
            <a:spLocks noGrp="1"/>
          </p:cNvSpPr>
          <p:nvPr>
            <p:ph type="subTitle" idx="5"/>
          </p:nvPr>
        </p:nvSpPr>
        <p:spPr>
          <a:xfrm>
            <a:off x="3470875"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4" name="Google Shape;64;p13"/>
          <p:cNvSpPr txBox="1">
            <a:spLocks noGrp="1"/>
          </p:cNvSpPr>
          <p:nvPr>
            <p:ph type="title" idx="6" hasCustomPrompt="1"/>
          </p:nvPr>
        </p:nvSpPr>
        <p:spPr>
          <a:xfrm>
            <a:off x="6363576"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a:spLocks noGrp="1"/>
          </p:cNvSpPr>
          <p:nvPr>
            <p:ph type="subTitle" idx="7"/>
          </p:nvPr>
        </p:nvSpPr>
        <p:spPr>
          <a:xfrm>
            <a:off x="6217849"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6" name="Google Shape;66;p13"/>
          <p:cNvSpPr txBox="1">
            <a:spLocks noGrp="1"/>
          </p:cNvSpPr>
          <p:nvPr>
            <p:ph type="subTitle" idx="8"/>
          </p:nvPr>
        </p:nvSpPr>
        <p:spPr>
          <a:xfrm>
            <a:off x="621785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 name="Google Shape;67;p1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69" name="Google Shape;69;p13"/>
          <p:cNvSpPr/>
          <p:nvPr/>
        </p:nvSpPr>
        <p:spPr>
          <a:xfrm rot="-7205113">
            <a:off x="7466444" y="-1156119"/>
            <a:ext cx="4039941" cy="2967686"/>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91" name="Google Shape;91;p16"/>
          <p:cNvSpPr/>
          <p:nvPr/>
        </p:nvSpPr>
        <p:spPr>
          <a:xfrm rot="5779024">
            <a:off x="6674180" y="-1814790"/>
            <a:ext cx="4039660" cy="296748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rot="4073489">
            <a:off x="-2214151" y="3333524"/>
            <a:ext cx="4039961" cy="296770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122"/>
        <p:cNvGrpSpPr/>
        <p:nvPr/>
      </p:nvGrpSpPr>
      <p:grpSpPr>
        <a:xfrm>
          <a:off x="0" y="0"/>
          <a:ext cx="0" cy="0"/>
          <a:chOff x="0" y="0"/>
          <a:chExt cx="0" cy="0"/>
        </a:xfrm>
      </p:grpSpPr>
      <p:sp>
        <p:nvSpPr>
          <p:cNvPr id="123" name="Google Shape;123;p21"/>
          <p:cNvSpPr txBox="1">
            <a:spLocks noGrp="1"/>
          </p:cNvSpPr>
          <p:nvPr>
            <p:ph type="title" hasCustomPrompt="1"/>
          </p:nvPr>
        </p:nvSpPr>
        <p:spPr>
          <a:xfrm>
            <a:off x="764102"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a:spLocks noGrp="1"/>
          </p:cNvSpPr>
          <p:nvPr>
            <p:ph type="subTitle" idx="1"/>
          </p:nvPr>
        </p:nvSpPr>
        <p:spPr>
          <a:xfrm>
            <a:off x="1759875"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125" name="Google Shape;125;p21"/>
          <p:cNvSpPr txBox="1">
            <a:spLocks noGrp="1"/>
          </p:cNvSpPr>
          <p:nvPr>
            <p:ph type="subTitle" idx="2"/>
          </p:nvPr>
        </p:nvSpPr>
        <p:spPr>
          <a:xfrm>
            <a:off x="1759875"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6" name="Google Shape;126;p21"/>
          <p:cNvSpPr txBox="1">
            <a:spLocks noGrp="1"/>
          </p:cNvSpPr>
          <p:nvPr>
            <p:ph type="title" idx="3" hasCustomPrompt="1"/>
          </p:nvPr>
        </p:nvSpPr>
        <p:spPr>
          <a:xfrm>
            <a:off x="764102"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a:spLocks noGrp="1"/>
          </p:cNvSpPr>
          <p:nvPr>
            <p:ph type="subTitle" idx="4"/>
          </p:nvPr>
        </p:nvSpPr>
        <p:spPr>
          <a:xfrm>
            <a:off x="1759875"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28" name="Google Shape;128;p21"/>
          <p:cNvSpPr txBox="1">
            <a:spLocks noGrp="1"/>
          </p:cNvSpPr>
          <p:nvPr>
            <p:ph type="subTitle" idx="5"/>
          </p:nvPr>
        </p:nvSpPr>
        <p:spPr>
          <a:xfrm>
            <a:off x="1759875"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21"/>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31" name="Google Shape;131;p21"/>
          <p:cNvSpPr/>
          <p:nvPr/>
        </p:nvSpPr>
        <p:spPr>
          <a:xfrm rot="-9542052">
            <a:off x="7466404" y="-1156051"/>
            <a:ext cx="4039911" cy="296766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rot="3055103">
            <a:off x="-1997717" y="3749245"/>
            <a:ext cx="4039950" cy="296769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7" hasCustomPrompt="1"/>
          </p:nvPr>
        </p:nvSpPr>
        <p:spPr>
          <a:xfrm>
            <a:off x="4746900"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a:spLocks noGrp="1"/>
          </p:cNvSpPr>
          <p:nvPr>
            <p:ph type="subTitle" idx="8"/>
          </p:nvPr>
        </p:nvSpPr>
        <p:spPr>
          <a:xfrm>
            <a:off x="5742673"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5" name="Google Shape;135;p21"/>
          <p:cNvSpPr txBox="1">
            <a:spLocks noGrp="1"/>
          </p:cNvSpPr>
          <p:nvPr>
            <p:ph type="subTitle" idx="9"/>
          </p:nvPr>
        </p:nvSpPr>
        <p:spPr>
          <a:xfrm>
            <a:off x="5742673"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6" name="Google Shape;136;p21"/>
          <p:cNvSpPr txBox="1">
            <a:spLocks noGrp="1"/>
          </p:cNvSpPr>
          <p:nvPr>
            <p:ph type="title" idx="13" hasCustomPrompt="1"/>
          </p:nvPr>
        </p:nvSpPr>
        <p:spPr>
          <a:xfrm>
            <a:off x="4746900"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a:spLocks noGrp="1"/>
          </p:cNvSpPr>
          <p:nvPr>
            <p:ph type="subTitle" idx="14"/>
          </p:nvPr>
        </p:nvSpPr>
        <p:spPr>
          <a:xfrm>
            <a:off x="5742673"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8" name="Google Shape;138;p21"/>
          <p:cNvSpPr txBox="1">
            <a:spLocks noGrp="1"/>
          </p:cNvSpPr>
          <p:nvPr>
            <p:ph type="subTitle" idx="15"/>
          </p:nvPr>
        </p:nvSpPr>
        <p:spPr>
          <a:xfrm>
            <a:off x="5742673"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2"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0.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serverlab.ca/wp-content/uploads/2014/04/64-figure-01.png" TargetMode="External"/><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https://www.serverlab.ca/wp-content/uploads/2014/04/64-figure-02.png" TargetMode="Externa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hyperlink" Target="https://www.serverlab.ca/wp-content/uploads/2014/04/64-figure-09.png" TargetMode="External"/><Relationship Id="rId3" Type="http://schemas.openxmlformats.org/officeDocument/2006/relationships/hyperlink" Target="https://www.serverlab.ca/wp-content/uploads/2014/04/64-figure-03.png" TargetMode="External"/><Relationship Id="rId7" Type="http://schemas.openxmlformats.org/officeDocument/2006/relationships/hyperlink" Target="https://www.serverlab.ca/wp-content/uploads/2014/04/64-figure-06.png" TargetMode="External"/><Relationship Id="rId12"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hyperlink" Target="https://www.serverlab.ca/wp-content/uploads/2014/04/64-figure-08.png" TargetMode="External"/><Relationship Id="rId5" Type="http://schemas.openxmlformats.org/officeDocument/2006/relationships/hyperlink" Target="https://www.serverlab.ca/wp-content/uploads/2014/04/64-figure-05.png" TargetMode="Externa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hyperlink" Target="https://www.serverlab.ca/wp-content/uploads/2014/04/64-figure-07.png" TargetMode="External"/><Relationship Id="rId1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serverlab.ca/wp-content/uploads/2014/04/64-figure-10.png" TargetMode="External"/><Relationship Id="rId7" Type="http://schemas.openxmlformats.org/officeDocument/2006/relationships/hyperlink" Target="https://www.serverlab.ca/wp-content/uploads/2014/04/64-figure-12.png"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https://www.serverlab.ca/wp-content/uploads/2014/04/64-figure-11.png" TargetMode="Externa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2.bp.blogspot.com/-MKMmS5TNfog/W5evyeswu0I/AAAAAAAADoA/APKb2ypGod02hyK6h6bUaWA2ErwZNR3TQCLcBGAs/s1600/so-sanh-cac-phuong-phap-can-bang-tai.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9.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032" name="Picture 8" descr="http://www.hostway.com/images/dedicated-servers/managed-services/load-balancing/load-balancing-diagra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345" y="535589"/>
            <a:ext cx="9144000" cy="4392513"/>
          </a:xfrm>
          <a:prstGeom prst="rect">
            <a:avLst/>
          </a:prstGeom>
          <a:noFill/>
          <a:extLst>
            <a:ext uri="{909E8E84-426E-40DD-AFC4-6F175D3DCCD1}">
              <a14:hiddenFill xmlns:a14="http://schemas.microsoft.com/office/drawing/2010/main">
                <a:solidFill>
                  <a:srgbClr val="FFFFFF"/>
                </a:solidFill>
              </a14:hiddenFill>
            </a:ext>
          </a:extLst>
        </p:spPr>
      </p:pic>
      <p:sp>
        <p:nvSpPr>
          <p:cNvPr id="165" name="Google Shape;165;p26"/>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txBox="1">
            <a:spLocks noGrp="1"/>
          </p:cNvSpPr>
          <p:nvPr>
            <p:ph type="ctrTitle"/>
          </p:nvPr>
        </p:nvSpPr>
        <p:spPr>
          <a:xfrm>
            <a:off x="256118" y="2554287"/>
            <a:ext cx="7527420" cy="202749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b="0" smtClean="0">
                <a:solidFill>
                  <a:schemeClr val="accent2"/>
                </a:solidFill>
                <a:latin typeface="Poppins Black"/>
                <a:ea typeface="Poppins Black"/>
                <a:cs typeface="Poppins Black"/>
                <a:sym typeface="Poppins Black"/>
              </a:rPr>
              <a:t>LOAD BALANCING &amp; </a:t>
            </a:r>
            <a:r>
              <a:rPr lang="en" sz="5000" b="0" smtClean="0">
                <a:solidFill>
                  <a:schemeClr val="accent2"/>
                </a:solidFill>
                <a:latin typeface="Poppins Black"/>
                <a:ea typeface="Poppins Black"/>
                <a:cs typeface="Poppins Black"/>
                <a:sym typeface="Poppins Black"/>
              </a:rPr>
              <a:t>CLUSTER</a:t>
            </a:r>
            <a:endParaRPr sz="5000" b="0">
              <a:solidFill>
                <a:schemeClr val="accent2"/>
              </a:solidFill>
              <a:latin typeface="Poppins Black"/>
              <a:ea typeface="Poppins Black"/>
              <a:cs typeface="Poppins Black"/>
              <a:sym typeface="Poppins Black"/>
            </a:endParaRPr>
          </a:p>
        </p:txBody>
      </p:sp>
      <p:grpSp>
        <p:nvGrpSpPr>
          <p:cNvPr id="168" name="Google Shape;168;p26"/>
          <p:cNvGrpSpPr/>
          <p:nvPr/>
        </p:nvGrpSpPr>
        <p:grpSpPr>
          <a:xfrm>
            <a:off x="5139776" y="814118"/>
            <a:ext cx="4450842" cy="4056701"/>
            <a:chOff x="4157823" y="304520"/>
            <a:chExt cx="4717874" cy="4300085"/>
          </a:xfrm>
        </p:grpSpPr>
        <p:sp>
          <p:nvSpPr>
            <p:cNvPr id="169" name="Google Shape;169;p26"/>
            <p:cNvSpPr/>
            <p:nvPr/>
          </p:nvSpPr>
          <p:spPr>
            <a:xfrm rot="2240827">
              <a:off x="4593725" y="304520"/>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9;p26"/>
            <p:cNvSpPr/>
            <p:nvPr/>
          </p:nvSpPr>
          <p:spPr>
            <a:xfrm rot="2240827">
              <a:off x="4582532" y="415848"/>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7;p26"/>
            <p:cNvSpPr/>
            <p:nvPr/>
          </p:nvSpPr>
          <p:spPr>
            <a:xfrm>
              <a:off x="7141075" y="317483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AutoShape 4" descr="https://www.slideegg.com/image/webp/preview/catalog/63165-network%20powerpoint%20template-Secret%20Techniques%20To%20Improve%20Network%20Powerpoint%20Template.webp"/>
          <p:cNvSpPr>
            <a:spLocks noChangeAspect="1" noChangeArrowheads="1"/>
          </p:cNvSpPr>
          <p:nvPr/>
        </p:nvSpPr>
        <p:spPr bwMode="auto">
          <a:xfrm>
            <a:off x="155575" y="-4780605"/>
            <a:ext cx="4940928" cy="49409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10742807" y="-2267256"/>
            <a:ext cx="7429500" cy="4171950"/>
          </a:xfrm>
          <a:prstGeom prst="rect">
            <a:avLst/>
          </a:prstGeom>
        </p:spPr>
      </p:pic>
      <p:pic>
        <p:nvPicPr>
          <p:cNvPr id="5" name="Picture 4"/>
          <p:cNvPicPr>
            <a:picLocks noChangeAspect="1"/>
          </p:cNvPicPr>
          <p:nvPr/>
        </p:nvPicPr>
        <p:blipFill>
          <a:blip r:embed="rId5"/>
          <a:stretch>
            <a:fillRect/>
          </a:stretch>
        </p:blipFill>
        <p:spPr>
          <a:xfrm>
            <a:off x="-8059910" y="3267407"/>
            <a:ext cx="7429500" cy="4171950"/>
          </a:xfrm>
          <a:prstGeom prst="rect">
            <a:avLst/>
          </a:prstGeom>
        </p:spPr>
      </p:pic>
      <p:pic>
        <p:nvPicPr>
          <p:cNvPr id="1026" name="Picture 2" descr="https://www.agu.edu.vn/themes/custom/versh/logo_v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43" y="124122"/>
            <a:ext cx="6724650" cy="781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26123" y="1768879"/>
            <a:ext cx="4229280" cy="640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BÁO CÁO TIỂU LUẬN NHÓM </a:t>
            </a:r>
            <a:r>
              <a:rPr lang="en-US" sz="3000" smtClean="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10</a:t>
            </a:r>
            <a:endParaRPr lang="en-US" sz="300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sym typeface="Poppins Black"/>
            </a:endParaRPr>
          </a:p>
          <a:p>
            <a:pPr algn="ctr"/>
            <a:r>
              <a:rPr lang="en-US" sz="3000" smtClean="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ĐỀ TÀI: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23"/>
                                        </p:tgtEl>
                                        <p:attrNameLst>
                                          <p:attrName>style.visibility</p:attrName>
                                        </p:attrNameLst>
                                      </p:cBhvr>
                                      <p:to>
                                        <p:strVal val="visible"/>
                                      </p:to>
                                    </p:set>
                                    <p:animEffect transition="in" filter="randombar(horizontal)">
                                      <p:cBhvr>
                                        <p:cTn id="19"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II. NETWORK LOAD BALANCE</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3.Các thuật toán cân bằng tải</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 name="Straight Connector 2"/>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46193" y="953588"/>
            <a:ext cx="4251523" cy="1384995"/>
          </a:xfrm>
          <a:prstGeom prst="rect">
            <a:avLst/>
          </a:prstGeom>
        </p:spPr>
        <p:txBody>
          <a:bodyPr wrap="square">
            <a:spAutoFit/>
          </a:bodyPr>
          <a:lstStyle/>
          <a:p>
            <a:pPr lvl="0" algn="just">
              <a:lnSpc>
                <a:spcPct val="150000"/>
              </a:lnSpc>
            </a:pPr>
            <a:r>
              <a:rPr lang="en-US" b="1">
                <a:latin typeface="Times New Roman" panose="02020603050405020304" pitchFamily="18" charset="0"/>
                <a:ea typeface="Times New Roman" panose="02020603050405020304" pitchFamily="18" charset="0"/>
              </a:rPr>
              <a:t>Thuật toán Least </a:t>
            </a:r>
            <a:r>
              <a:rPr lang="en-US" b="1" smtClean="0">
                <a:latin typeface="Times New Roman" panose="02020603050405020304" pitchFamily="18" charset="0"/>
                <a:ea typeface="Times New Roman" panose="02020603050405020304" pitchFamily="18" charset="0"/>
              </a:rPr>
              <a:t>Connection</a:t>
            </a:r>
          </a:p>
          <a:p>
            <a:pPr lvl="0"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    Least </a:t>
            </a:r>
            <a:r>
              <a:rPr lang="en-US">
                <a:latin typeface="Times New Roman" panose="02020603050405020304" pitchFamily="18" charset="0"/>
                <a:ea typeface="Calibri" panose="020F0502020204030204" pitchFamily="34" charset="0"/>
                <a:cs typeface="Times New Roman" panose="02020603050405020304" pitchFamily="18" charset="0"/>
              </a:rPr>
              <a:t>Connection hoạt động dựa trên việc tính toán số lượng kết nối đang hoạt động tại mỗi node mạng, và chọn ra node mạng đang có ít kết nối hoạt động nhất. </a:t>
            </a:r>
          </a:p>
        </p:txBody>
      </p:sp>
      <p:sp>
        <p:nvSpPr>
          <p:cNvPr id="18" name="Rectangle 17"/>
          <p:cNvSpPr/>
          <p:nvPr/>
        </p:nvSpPr>
        <p:spPr>
          <a:xfrm>
            <a:off x="10202963" y="-4388719"/>
            <a:ext cx="4572000" cy="5909310"/>
          </a:xfrm>
          <a:prstGeom prst="rect">
            <a:avLst/>
          </a:prstGeom>
        </p:spPr>
        <p:txBody>
          <a:bodyPr>
            <a:spAutoFit/>
          </a:bodyPr>
          <a:lstStyle/>
          <a:p>
            <a:pPr algn="just" fontAlgn="base">
              <a:buFont typeface="Arial" panose="020B0604020202020204" pitchFamily="34" charset="0"/>
              <a:buChar char="•"/>
            </a:pPr>
            <a:r>
              <a:rPr lang="vi-VN" i="1">
                <a:solidFill>
                  <a:srgbClr val="5E5E5E"/>
                </a:solidFill>
                <a:latin typeface="Open Sans" panose="020B0606030504020204" pitchFamily="34" charset="0"/>
              </a:rPr>
              <a:t>Ngẫu nhiên:</a:t>
            </a:r>
            <a:r>
              <a:rPr lang="vi-VN">
                <a:solidFill>
                  <a:srgbClr val="5E5E5E"/>
                </a:solidFill>
                <a:latin typeface="Open Sans" panose="020B0606030504020204" pitchFamily="34" charset="0"/>
              </a:rPr>
              <a:t> máy chịu tải sẽ được phân một cách ngẫu nhiên vào trong các web-server dựa trên một hàm chọn số ngẫu nhiên sau đó chuyển yêu cầu hiện tại từ phía người dùng vào server này.</a:t>
            </a:r>
          </a:p>
          <a:p>
            <a:pPr algn="just" fontAlgn="base">
              <a:buFont typeface="Arial" panose="020B0604020202020204" pitchFamily="34" charset="0"/>
              <a:buChar char="•"/>
            </a:pPr>
            <a:r>
              <a:rPr lang="vi-VN" i="1">
                <a:solidFill>
                  <a:srgbClr val="5E5E5E"/>
                </a:solidFill>
                <a:latin typeface="Open Sans" panose="020B0606030504020204" pitchFamily="34" charset="0"/>
              </a:rPr>
              <a:t>Round Robin:</a:t>
            </a:r>
            <a:r>
              <a:rPr lang="vi-VN">
                <a:solidFill>
                  <a:srgbClr val="5E5E5E"/>
                </a:solidFill>
                <a:latin typeface="Open Sans" panose="020B0606030504020204" pitchFamily="34" charset="0"/>
              </a:rPr>
              <a:t> phương thức này lựa chọn server theo tuần tự. Bộ cân bằng tải sẽ chọn server đầu tiên trong danh sách của mình cho yêu cầu đầu tiên, sau đó di chuyển xuống server tiếp theo trong danh sách theo thứ tự và bắt đầu lại từ đầu khi hết danh sách.</a:t>
            </a:r>
          </a:p>
          <a:p>
            <a:pPr algn="just" fontAlgn="base">
              <a:buFont typeface="Arial" panose="020B0604020202020204" pitchFamily="34" charset="0"/>
              <a:buChar char="•"/>
            </a:pPr>
            <a:r>
              <a:rPr lang="vi-VN" i="1">
                <a:solidFill>
                  <a:srgbClr val="5E5E5E"/>
                </a:solidFill>
                <a:latin typeface="Open Sans" panose="020B0606030504020204" pitchFamily="34" charset="0"/>
              </a:rPr>
              <a:t>Weighted Round Robin:</a:t>
            </a:r>
            <a:r>
              <a:rPr lang="vi-VN">
                <a:solidFill>
                  <a:srgbClr val="5E5E5E"/>
                </a:solidFill>
                <a:latin typeface="Open Sans" panose="020B0606030504020204" pitchFamily="34" charset="0"/>
              </a:rPr>
              <a:t> Nguyên lý cũng dựa trên thuật toán Round Robin, yêu cầu từ phía người dùng sẽ được bộ cân bằng tải chuyển đến các server theo thứ tự xoay vòng dựa trên khả năng xử lý của các server. Trong 1 chu kỳ, 1 server có khả năng xử lý gấp đôi server khác sẽ nhận gấp đôi số yêu cầu từ phía bộ cân bằng tải.</a:t>
            </a:r>
          </a:p>
          <a:p>
            <a:pPr algn="just" fontAlgn="base">
              <a:buFont typeface="Arial" panose="020B0604020202020204" pitchFamily="34" charset="0"/>
              <a:buChar char="•"/>
            </a:pPr>
            <a:r>
              <a:rPr lang="vi-VN" i="1">
                <a:solidFill>
                  <a:srgbClr val="5E5E5E"/>
                </a:solidFill>
                <a:latin typeface="Open Sans" panose="020B0606030504020204" pitchFamily="34" charset="0"/>
              </a:rPr>
              <a:t>Fastest:</a:t>
            </a:r>
            <a:r>
              <a:rPr lang="vi-VN">
                <a:solidFill>
                  <a:srgbClr val="5E5E5E"/>
                </a:solidFill>
                <a:latin typeface="Open Sans" panose="020B0606030504020204" pitchFamily="34" charset="0"/>
              </a:rPr>
              <a:t> Thuật toán dựa trên thời gian đáp ứng mỗi khi có yêu cầu của mỗi server và bộ cân bằng tải sẽ chọn ra server có thời gian đáp ứng nhanh nhất.</a:t>
            </a:r>
          </a:p>
          <a:p>
            <a:pPr algn="just" fontAlgn="base">
              <a:buFont typeface="Arial" panose="020B0604020202020204" pitchFamily="34" charset="0"/>
              <a:buChar char="•"/>
            </a:pPr>
            <a:r>
              <a:rPr lang="vi-VN" i="1">
                <a:solidFill>
                  <a:srgbClr val="5E5E5E"/>
                </a:solidFill>
                <a:latin typeface="Open Sans" panose="020B0606030504020204" pitchFamily="34" charset="0"/>
              </a:rPr>
              <a:t>Least Connections:</a:t>
            </a:r>
            <a:r>
              <a:rPr lang="vi-VN">
                <a:solidFill>
                  <a:srgbClr val="5E5E5E"/>
                </a:solidFill>
                <a:latin typeface="Open Sans" panose="020B0606030504020204" pitchFamily="34" charset="0"/>
              </a:rPr>
              <a:t> hệ thống cân bằng tải sẽ chọn server có ít kết nối nhất và cách này được khuyên dùng khi tốc độ truy cập bị chậm.</a:t>
            </a:r>
          </a:p>
          <a:p>
            <a:pPr algn="just" fontAlgn="base">
              <a:buFont typeface="Arial" panose="020B0604020202020204" pitchFamily="34" charset="0"/>
              <a:buChar char="•"/>
            </a:pPr>
            <a:r>
              <a:rPr lang="vi-VN" i="1">
                <a:solidFill>
                  <a:srgbClr val="5E5E5E"/>
                </a:solidFill>
                <a:latin typeface="Open Sans" panose="020B0606030504020204" pitchFamily="34" charset="0"/>
              </a:rPr>
              <a:t>Source:</a:t>
            </a:r>
            <a:r>
              <a:rPr lang="vi-VN">
                <a:solidFill>
                  <a:srgbClr val="5E5E5E"/>
                </a:solidFill>
                <a:latin typeface="Open Sans" panose="020B0606030504020204" pitchFamily="34" charset="0"/>
              </a:rPr>
              <a:t> với thuật toán Source, bộ cân bằng tải sẽ chọn server dựa trên một chuỗi các IP gốc của yêu cầu, chẳng hạn như IP của người truy cập. Phương thức này đảm bảo một người dùng cụ thể sẽ luôn kết nối với cùng một server.</a:t>
            </a:r>
          </a:p>
        </p:txBody>
      </p:sp>
      <p:sp>
        <p:nvSpPr>
          <p:cNvPr id="19" name="Rectangle 18"/>
          <p:cNvSpPr/>
          <p:nvPr/>
        </p:nvSpPr>
        <p:spPr>
          <a:xfrm>
            <a:off x="8922997" y="7084753"/>
            <a:ext cx="4572000" cy="1384995"/>
          </a:xfrm>
          <a:prstGeom prst="rect">
            <a:avLst/>
          </a:prstGeom>
        </p:spPr>
        <p:txBody>
          <a:bodyPr>
            <a:spAutoFit/>
          </a:bodyPr>
          <a:lstStyle/>
          <a:p>
            <a:pPr marL="457200" indent="457200" algn="just">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Các thuật toán như Round Robin, Least Connection chỉ khác ở cách điều hướng, còn thực tế mỗi request sẽ cần server phải xử lý và trả về thông tin khác nhau. </a:t>
            </a:r>
          </a:p>
        </p:txBody>
      </p:sp>
      <p:sp>
        <p:nvSpPr>
          <p:cNvPr id="26" name="Rectangle 25"/>
          <p:cNvSpPr/>
          <p:nvPr/>
        </p:nvSpPr>
        <p:spPr>
          <a:xfrm>
            <a:off x="4550115" y="1020468"/>
            <a:ext cx="4581593" cy="1384995"/>
          </a:xfrm>
          <a:prstGeom prst="rect">
            <a:avLst/>
          </a:prstGeom>
        </p:spPr>
        <p:txBody>
          <a:bodyPr wrap="square">
            <a:spAutoFit/>
          </a:bodyPr>
          <a:lstStyle/>
          <a:p>
            <a:pPr lvl="0" algn="just">
              <a:lnSpc>
                <a:spcPct val="150000"/>
              </a:lnSpc>
            </a:pPr>
            <a:r>
              <a:rPr lang="en-US" b="1">
                <a:latin typeface="Times New Roman" panose="02020603050405020304" pitchFamily="18" charset="0"/>
                <a:ea typeface="Times New Roman" panose="02020603050405020304" pitchFamily="18" charset="0"/>
              </a:rPr>
              <a:t>Thuật toán Weighted Least </a:t>
            </a:r>
            <a:r>
              <a:rPr lang="en-US" b="1" smtClean="0">
                <a:latin typeface="Times New Roman" panose="02020603050405020304" pitchFamily="18" charset="0"/>
                <a:ea typeface="Times New Roman" panose="02020603050405020304" pitchFamily="18" charset="0"/>
              </a:rPr>
              <a:t>Connection</a:t>
            </a:r>
          </a:p>
          <a:p>
            <a:pPr lvl="0"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    Bản </a:t>
            </a:r>
            <a:r>
              <a:rPr lang="en-US">
                <a:latin typeface="Times New Roman" panose="02020603050405020304" pitchFamily="18" charset="0"/>
                <a:ea typeface="Calibri" panose="020F0502020204030204" pitchFamily="34" charset="0"/>
                <a:cs typeface="Times New Roman" panose="02020603050405020304" pitchFamily="18" charset="0"/>
              </a:rPr>
              <a:t>chất thuật toán vẫn là lựa chọn node mạng có lượng kết nối hoạt động ít nhất, </a:t>
            </a:r>
            <a:r>
              <a:rPr lang="en-US" smtClean="0">
                <a:latin typeface="Times New Roman" panose="02020603050405020304" pitchFamily="18" charset="0"/>
                <a:ea typeface="Calibri" panose="020F0502020204030204" pitchFamily="34" charset="0"/>
                <a:cs typeface="Times New Roman" panose="02020603050405020304" pitchFamily="18" charset="0"/>
              </a:rPr>
              <a:t>Weighted </a:t>
            </a:r>
            <a:r>
              <a:rPr lang="en-US">
                <a:latin typeface="Times New Roman" panose="02020603050405020304" pitchFamily="18" charset="0"/>
                <a:ea typeface="Calibri" panose="020F0502020204030204" pitchFamily="34" charset="0"/>
                <a:cs typeface="Times New Roman" panose="02020603050405020304" pitchFamily="18" charset="0"/>
              </a:rPr>
              <a:t>Least Connection sẽ lựa chọn dựa trên tỉ lệ phần trăm:</a:t>
            </a:r>
          </a:p>
        </p:txBody>
      </p:sp>
      <p:sp>
        <p:nvSpPr>
          <p:cNvPr id="6" name="Rectangle 5"/>
          <p:cNvSpPr/>
          <p:nvPr/>
        </p:nvSpPr>
        <p:spPr>
          <a:xfrm>
            <a:off x="-10315934" y="2100818"/>
            <a:ext cx="4572000" cy="738664"/>
          </a:xfrm>
          <a:prstGeom prst="rect">
            <a:avLst/>
          </a:prstGeom>
        </p:spPr>
        <p:txBody>
          <a:bodyPr>
            <a:spAutoFit/>
          </a:bodyPr>
          <a:lstStyle/>
          <a:p>
            <a:pPr lvl="0" algn="just">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Trong trường hợp số lượng kết nối của các node mạng bằng nhau thì Cluster sẽ thực hiện thuật toán Round Robin.</a:t>
            </a:r>
          </a:p>
        </p:txBody>
      </p:sp>
      <p:sp>
        <p:nvSpPr>
          <p:cNvPr id="7" name="Rectangle 6"/>
          <p:cNvSpPr/>
          <p:nvPr/>
        </p:nvSpPr>
        <p:spPr>
          <a:xfrm>
            <a:off x="9550400" y="2009060"/>
            <a:ext cx="4572000" cy="523220"/>
          </a:xfrm>
          <a:prstGeom prst="rect">
            <a:avLst/>
          </a:prstGeom>
        </p:spPr>
        <p:txBody>
          <a:bodyPr>
            <a:spAutoFit/>
          </a:bodyPr>
          <a:lstStyle/>
          <a:p>
            <a:r>
              <a:rPr lang="en-US">
                <a:latin typeface="Times New Roman" panose="02020603050405020304" pitchFamily="18" charset="0"/>
                <a:ea typeface="Calibri" panose="020F0502020204030204" pitchFamily="34" charset="0"/>
                <a:cs typeface="Times New Roman" panose="02020603050405020304" pitchFamily="18" charset="0"/>
              </a:rPr>
              <a:t>Weighted Least Connection khắc phục nhược điểm của Least Connection. </a:t>
            </a:r>
            <a:r>
              <a:rPr lang="en-US" smtClean="0">
                <a:latin typeface="Times New Roman" panose="02020603050405020304" pitchFamily="18" charset="0"/>
                <a:ea typeface="Calibri" panose="020F0502020204030204" pitchFamily="34" charset="0"/>
                <a:cs typeface="Times New Roman" panose="02020603050405020304" pitchFamily="18" charset="0"/>
              </a:rPr>
              <a:t>Nhưng thay vì dựa trên sl thì….</a:t>
            </a:r>
            <a:endParaRPr lang="en-US"/>
          </a:p>
        </p:txBody>
      </p:sp>
      <p:pic>
        <p:nvPicPr>
          <p:cNvPr id="27" name="Picture 26" descr="https://images.viblo.asia/21641a5c-8417-4f27-84c1-34f4280ec4dd.PNG"/>
          <p:cNvPicPr/>
          <p:nvPr/>
        </p:nvPicPr>
        <p:blipFill>
          <a:blip r:embed="rId4">
            <a:extLst>
              <a:ext uri="{28A0092B-C50C-407E-A947-70E740481C1C}">
                <a14:useLocalDpi xmlns:a14="http://schemas.microsoft.com/office/drawing/2010/main" val="0"/>
              </a:ext>
            </a:extLst>
          </a:blip>
          <a:srcRect/>
          <a:stretch>
            <a:fillRect/>
          </a:stretch>
        </p:blipFill>
        <p:spPr bwMode="auto">
          <a:xfrm>
            <a:off x="110400" y="2359539"/>
            <a:ext cx="4268106" cy="2738037"/>
          </a:xfrm>
          <a:prstGeom prst="rect">
            <a:avLst/>
          </a:prstGeom>
          <a:noFill/>
          <a:ln>
            <a:noFill/>
          </a:ln>
        </p:spPr>
      </p:pic>
      <p:pic>
        <p:nvPicPr>
          <p:cNvPr id="31" name="Picture 30" descr="https://images.viblo.asia/48ca19eb-ebdf-4776-b494-90dd5e7cd796.PNG"/>
          <p:cNvPicPr/>
          <p:nvPr/>
        </p:nvPicPr>
        <p:blipFill>
          <a:blip r:embed="rId5">
            <a:extLst>
              <a:ext uri="{28A0092B-C50C-407E-A947-70E740481C1C}">
                <a14:useLocalDpi xmlns:a14="http://schemas.microsoft.com/office/drawing/2010/main" val="0"/>
              </a:ext>
            </a:extLst>
          </a:blip>
          <a:srcRect/>
          <a:stretch>
            <a:fillRect/>
          </a:stretch>
        </p:blipFill>
        <p:spPr bwMode="auto">
          <a:xfrm>
            <a:off x="4654891" y="2405462"/>
            <a:ext cx="4268106" cy="2746862"/>
          </a:xfrm>
          <a:prstGeom prst="rect">
            <a:avLst/>
          </a:prstGeom>
          <a:noFill/>
          <a:ln>
            <a:noFill/>
          </a:ln>
        </p:spPr>
      </p:pic>
      <p:pic>
        <p:nvPicPr>
          <p:cNvPr id="32" name="Picture 31" descr="https://images.viblo.asia/1b020ee3-ddfe-4ae4-a7d9-2eef0e54800e.PNG"/>
          <p:cNvPicPr/>
          <p:nvPr/>
        </p:nvPicPr>
        <p:blipFill>
          <a:blip r:embed="rId6">
            <a:extLst>
              <a:ext uri="{28A0092B-C50C-407E-A947-70E740481C1C}">
                <a14:useLocalDpi xmlns:a14="http://schemas.microsoft.com/office/drawing/2010/main" val="0"/>
              </a:ext>
            </a:extLst>
          </a:blip>
          <a:srcRect/>
          <a:stretch>
            <a:fillRect/>
          </a:stretch>
        </p:blipFill>
        <p:spPr bwMode="auto">
          <a:xfrm>
            <a:off x="4654891" y="2415991"/>
            <a:ext cx="4268106" cy="2727507"/>
          </a:xfrm>
          <a:prstGeom prst="rect">
            <a:avLst/>
          </a:prstGeom>
          <a:noFill/>
          <a:ln>
            <a:noFill/>
          </a:ln>
        </p:spPr>
      </p:pic>
      <p:pic>
        <p:nvPicPr>
          <p:cNvPr id="33" name="Picture 32" descr="https://images.viblo.asia/5c40f8f7-9647-4377-9b5a-68574a0ac639.PNG"/>
          <p:cNvPicPr/>
          <p:nvPr/>
        </p:nvPicPr>
        <p:blipFill>
          <a:blip r:embed="rId7">
            <a:extLst>
              <a:ext uri="{28A0092B-C50C-407E-A947-70E740481C1C}">
                <a14:useLocalDpi xmlns:a14="http://schemas.microsoft.com/office/drawing/2010/main" val="0"/>
              </a:ext>
            </a:extLst>
          </a:blip>
          <a:srcRect/>
          <a:stretch>
            <a:fillRect/>
          </a:stretch>
        </p:blipFill>
        <p:spPr bwMode="auto">
          <a:xfrm>
            <a:off x="110399" y="2359538"/>
            <a:ext cx="4268106" cy="2738037"/>
          </a:xfrm>
          <a:prstGeom prst="rect">
            <a:avLst/>
          </a:prstGeom>
          <a:noFill/>
          <a:ln>
            <a:noFill/>
          </a:ln>
        </p:spPr>
      </p:pic>
      <p:pic>
        <p:nvPicPr>
          <p:cNvPr id="34" name="Picture 33" descr="https://images.viblo.asia/e533fef5-8bcf-4301-a208-5b4043d24c3c.PNG"/>
          <p:cNvPicPr/>
          <p:nvPr/>
        </p:nvPicPr>
        <p:blipFill>
          <a:blip r:embed="rId8">
            <a:extLst>
              <a:ext uri="{28A0092B-C50C-407E-A947-70E740481C1C}">
                <a14:useLocalDpi xmlns:a14="http://schemas.microsoft.com/office/drawing/2010/main" val="0"/>
              </a:ext>
            </a:extLst>
          </a:blip>
          <a:srcRect/>
          <a:stretch>
            <a:fillRect/>
          </a:stretch>
        </p:blipFill>
        <p:spPr bwMode="auto">
          <a:xfrm>
            <a:off x="110398" y="2359538"/>
            <a:ext cx="4256506" cy="2738037"/>
          </a:xfrm>
          <a:prstGeom prst="rect">
            <a:avLst/>
          </a:prstGeom>
          <a:noFill/>
          <a:ln>
            <a:noFill/>
          </a:ln>
        </p:spPr>
      </p:pic>
      <p:sp>
        <p:nvSpPr>
          <p:cNvPr id="35" name="Rectangle 34"/>
          <p:cNvSpPr/>
          <p:nvPr/>
        </p:nvSpPr>
        <p:spPr>
          <a:xfrm>
            <a:off x="2238651" y="2714501"/>
            <a:ext cx="4572000" cy="2031325"/>
          </a:xfrm>
          <a:prstGeom prst="rect">
            <a:avLst/>
          </a:prstGeom>
        </p:spPr>
        <p:txBody>
          <a:bodyPr>
            <a:spAutoFit/>
          </a:bodyPr>
          <a:lstStyle/>
          <a:p>
            <a:pPr lvl="0" algn="just">
              <a:lnSpc>
                <a:spcPct val="150000"/>
              </a:lnSpc>
            </a:pPr>
            <a:r>
              <a:rPr lang="en-US" b="1">
                <a:latin typeface="Times New Roman" panose="02020603050405020304" pitchFamily="18" charset="0"/>
                <a:ea typeface="Times New Roman" panose="02020603050405020304" pitchFamily="18" charset="0"/>
              </a:rPr>
              <a:t>Thuật toán Resource </a:t>
            </a:r>
            <a:r>
              <a:rPr lang="en-US" b="1" smtClean="0">
                <a:latin typeface="Times New Roman" panose="02020603050405020304" pitchFamily="18" charset="0"/>
                <a:ea typeface="Times New Roman" panose="02020603050405020304" pitchFamily="18" charset="0"/>
              </a:rPr>
              <a:t>Based</a:t>
            </a:r>
          </a:p>
          <a:p>
            <a:pPr lvl="0" algn="just">
              <a:lnSpc>
                <a:spcPct val="150000"/>
              </a:lnSpc>
            </a:pPr>
            <a:r>
              <a:rPr lang="en-US" smtClean="0">
                <a:latin typeface="Times New Roman" panose="02020603050405020304" pitchFamily="18" charset="0"/>
                <a:cs typeface="Times New Roman" panose="02020603050405020304" pitchFamily="18" charset="0"/>
              </a:rPr>
              <a:t>    Resource </a:t>
            </a:r>
            <a:r>
              <a:rPr lang="en-US">
                <a:latin typeface="Times New Roman" panose="02020603050405020304" pitchFamily="18" charset="0"/>
                <a:cs typeface="Times New Roman" panose="02020603050405020304" pitchFamily="18" charset="0"/>
              </a:rPr>
              <a:t>Base sẽ giải quyết vấn đề này. Resource Based điều hướng request từ Client dựa trên tình trạng hiện tại của </a:t>
            </a:r>
            <a:r>
              <a:rPr lang="en-US" smtClean="0">
                <a:latin typeface="Times New Roman" panose="02020603050405020304" pitchFamily="18" charset="0"/>
                <a:cs typeface="Times New Roman" panose="02020603050405020304" pitchFamily="18" charset="0"/>
              </a:rPr>
              <a:t>Server. </a:t>
            </a:r>
            <a:r>
              <a:rPr lang="en-US" smtClean="0">
                <a:latin typeface="Times New Roman" panose="02020603050405020304" pitchFamily="18" charset="0"/>
                <a:ea typeface="Calibri" panose="020F0502020204030204" pitchFamily="34" charset="0"/>
                <a:cs typeface="Times New Roman" panose="02020603050405020304" pitchFamily="18" charset="0"/>
              </a:rPr>
              <a:t>Network </a:t>
            </a:r>
            <a:r>
              <a:rPr lang="en-US">
                <a:latin typeface="Times New Roman" panose="02020603050405020304" pitchFamily="18" charset="0"/>
                <a:ea typeface="Calibri" panose="020F0502020204030204" pitchFamily="34" charset="0"/>
                <a:cs typeface="Times New Roman" panose="02020603050405020304" pitchFamily="18" charset="0"/>
              </a:rPr>
              <a:t>Load Balancer thu thập thông tin về CPU, RAM, số lượng session đang hoạt động tại mỗi node mạng để quyết định chuyển hướng request cho Server nào xử lý. </a:t>
            </a:r>
          </a:p>
        </p:txBody>
      </p:sp>
    </p:spTree>
    <p:extLst>
      <p:ext uri="{BB962C8B-B14F-4D97-AF65-F5344CB8AC3E}">
        <p14:creationId xmlns:p14="http://schemas.microsoft.com/office/powerpoint/2010/main" val="2635146416"/>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27"/>
                                        </p:tgtEl>
                                        <p:attrNameLst>
                                          <p:attrName>ppt_x</p:attrName>
                                        </p:attrNameLst>
                                      </p:cBhvr>
                                      <p:tavLst>
                                        <p:tav tm="0">
                                          <p:val>
                                            <p:strVal val="ppt_x"/>
                                          </p:val>
                                        </p:tav>
                                        <p:tav tm="100000">
                                          <p:val>
                                            <p:strVal val="ppt_x"/>
                                          </p:val>
                                        </p:tav>
                                      </p:tavLst>
                                    </p:anim>
                                    <p:anim calcmode="lin" valueType="num">
                                      <p:cBhvr additive="base">
                                        <p:cTn id="37" dur="500"/>
                                        <p:tgtEl>
                                          <p:spTgt spid="27"/>
                                        </p:tgtEl>
                                        <p:attrNameLst>
                                          <p:attrName>ppt_y</p:attrName>
                                        </p:attrNameLst>
                                      </p:cBhvr>
                                      <p:tavLst>
                                        <p:tav tm="0">
                                          <p:val>
                                            <p:strVal val="ppt_y"/>
                                          </p:val>
                                        </p:tav>
                                        <p:tav tm="100000">
                                          <p:val>
                                            <p:strVal val="1+ppt_h/2"/>
                                          </p:val>
                                        </p:tav>
                                      </p:tavLst>
                                    </p:anim>
                                    <p:set>
                                      <p:cBhvr>
                                        <p:cTn id="38" dur="1" fill="hold">
                                          <p:stCondLst>
                                            <p:cond delay="499"/>
                                          </p:stCondLst>
                                        </p:cTn>
                                        <p:tgtEl>
                                          <p:spTgt spid="27"/>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33"/>
                                        </p:tgtEl>
                                        <p:attrNameLst>
                                          <p:attrName>ppt_x</p:attrName>
                                        </p:attrNameLst>
                                      </p:cBhvr>
                                      <p:tavLst>
                                        <p:tav tm="0">
                                          <p:val>
                                            <p:strVal val="ppt_x"/>
                                          </p:val>
                                        </p:tav>
                                        <p:tav tm="100000">
                                          <p:val>
                                            <p:strVal val="ppt_x"/>
                                          </p:val>
                                        </p:tav>
                                      </p:tavLst>
                                    </p:anim>
                                    <p:anim calcmode="lin" valueType="num">
                                      <p:cBhvr additive="base">
                                        <p:cTn id="41" dur="500"/>
                                        <p:tgtEl>
                                          <p:spTgt spid="33"/>
                                        </p:tgtEl>
                                        <p:attrNameLst>
                                          <p:attrName>ppt_y</p:attrName>
                                        </p:attrNameLst>
                                      </p:cBhvr>
                                      <p:tavLst>
                                        <p:tav tm="0">
                                          <p:val>
                                            <p:strVal val="ppt_y"/>
                                          </p:val>
                                        </p:tav>
                                        <p:tav tm="100000">
                                          <p:val>
                                            <p:strVal val="1+ppt_h/2"/>
                                          </p:val>
                                        </p:tav>
                                      </p:tavLst>
                                    </p:anim>
                                    <p:set>
                                      <p:cBhvr>
                                        <p:cTn id="42" dur="1" fill="hold">
                                          <p:stCondLst>
                                            <p:cond delay="499"/>
                                          </p:stCondLst>
                                        </p:cTn>
                                        <p:tgtEl>
                                          <p:spTgt spid="33"/>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34"/>
                                        </p:tgtEl>
                                        <p:attrNameLst>
                                          <p:attrName>ppt_x</p:attrName>
                                        </p:attrNameLst>
                                      </p:cBhvr>
                                      <p:tavLst>
                                        <p:tav tm="0">
                                          <p:val>
                                            <p:strVal val="ppt_x"/>
                                          </p:val>
                                        </p:tav>
                                        <p:tav tm="100000">
                                          <p:val>
                                            <p:strVal val="ppt_x"/>
                                          </p:val>
                                        </p:tav>
                                      </p:tavLst>
                                    </p:anim>
                                    <p:anim calcmode="lin" valueType="num">
                                      <p:cBhvr additive="base">
                                        <p:cTn id="45" dur="500"/>
                                        <p:tgtEl>
                                          <p:spTgt spid="34"/>
                                        </p:tgtEl>
                                        <p:attrNameLst>
                                          <p:attrName>ppt_y</p:attrName>
                                        </p:attrNameLst>
                                      </p:cBhvr>
                                      <p:tavLst>
                                        <p:tav tm="0">
                                          <p:val>
                                            <p:strVal val="ppt_y"/>
                                          </p:val>
                                        </p:tav>
                                        <p:tav tm="100000">
                                          <p:val>
                                            <p:strVal val="1+ppt_h/2"/>
                                          </p:val>
                                        </p:tav>
                                      </p:tavLst>
                                    </p:anim>
                                    <p:set>
                                      <p:cBhvr>
                                        <p:cTn id="46" dur="1" fill="hold">
                                          <p:stCondLst>
                                            <p:cond delay="499"/>
                                          </p:stCondLst>
                                        </p:cTn>
                                        <p:tgtEl>
                                          <p:spTgt spid="34"/>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31"/>
                                        </p:tgtEl>
                                        <p:attrNameLst>
                                          <p:attrName>ppt_x</p:attrName>
                                        </p:attrNameLst>
                                      </p:cBhvr>
                                      <p:tavLst>
                                        <p:tav tm="0">
                                          <p:val>
                                            <p:strVal val="ppt_x"/>
                                          </p:val>
                                        </p:tav>
                                        <p:tav tm="100000">
                                          <p:val>
                                            <p:strVal val="ppt_x"/>
                                          </p:val>
                                        </p:tav>
                                      </p:tavLst>
                                    </p:anim>
                                    <p:anim calcmode="lin" valueType="num">
                                      <p:cBhvr additive="base">
                                        <p:cTn id="49" dur="500"/>
                                        <p:tgtEl>
                                          <p:spTgt spid="31"/>
                                        </p:tgtEl>
                                        <p:attrNameLst>
                                          <p:attrName>ppt_y</p:attrName>
                                        </p:attrNameLst>
                                      </p:cBhvr>
                                      <p:tavLst>
                                        <p:tav tm="0">
                                          <p:val>
                                            <p:strVal val="ppt_y"/>
                                          </p:val>
                                        </p:tav>
                                        <p:tav tm="100000">
                                          <p:val>
                                            <p:strVal val="1+ppt_h/2"/>
                                          </p:val>
                                        </p:tav>
                                      </p:tavLst>
                                    </p:anim>
                                    <p:set>
                                      <p:cBhvr>
                                        <p:cTn id="50" dur="1" fill="hold">
                                          <p:stCondLst>
                                            <p:cond delay="499"/>
                                          </p:stCondLst>
                                        </p:cTn>
                                        <p:tgtEl>
                                          <p:spTgt spid="31"/>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32"/>
                                        </p:tgtEl>
                                        <p:attrNameLst>
                                          <p:attrName>ppt_x</p:attrName>
                                        </p:attrNameLst>
                                      </p:cBhvr>
                                      <p:tavLst>
                                        <p:tav tm="0">
                                          <p:val>
                                            <p:strVal val="ppt_x"/>
                                          </p:val>
                                        </p:tav>
                                        <p:tav tm="100000">
                                          <p:val>
                                            <p:strVal val="ppt_x"/>
                                          </p:val>
                                        </p:tav>
                                      </p:tavLst>
                                    </p:anim>
                                    <p:anim calcmode="lin" valueType="num">
                                      <p:cBhvr additive="base">
                                        <p:cTn id="53" dur="500"/>
                                        <p:tgtEl>
                                          <p:spTgt spid="32"/>
                                        </p:tgtEl>
                                        <p:attrNameLst>
                                          <p:attrName>ppt_y</p:attrName>
                                        </p:attrNameLst>
                                      </p:cBhvr>
                                      <p:tavLst>
                                        <p:tav tm="0">
                                          <p:val>
                                            <p:strVal val="ppt_y"/>
                                          </p:val>
                                        </p:tav>
                                        <p:tav tm="100000">
                                          <p:val>
                                            <p:strVal val="1+ppt_h/2"/>
                                          </p:val>
                                        </p:tav>
                                      </p:tavLst>
                                    </p:anim>
                                    <p:set>
                                      <p:cBhvr>
                                        <p:cTn id="54" dur="1" fill="hold">
                                          <p:stCondLst>
                                            <p:cond delay="499"/>
                                          </p:stCondLst>
                                        </p:cTn>
                                        <p:tgtEl>
                                          <p:spTgt spid="3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9"/>
          <p:cNvSpPr/>
          <p:nvPr/>
        </p:nvSpPr>
        <p:spPr>
          <a:xfrm>
            <a:off x="720000" y="711430"/>
            <a:ext cx="3763100" cy="28877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823;p41"/>
          <p:cNvGrpSpPr/>
          <p:nvPr/>
        </p:nvGrpSpPr>
        <p:grpSpPr>
          <a:xfrm>
            <a:off x="9368574" y="864000"/>
            <a:ext cx="3382053" cy="3380397"/>
            <a:chOff x="719878" y="1032266"/>
            <a:chExt cx="3382053" cy="3078966"/>
          </a:xfrm>
        </p:grpSpPr>
        <p:sp>
          <p:nvSpPr>
            <p:cNvPr id="10" name="Google Shape;824;p41"/>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25;p41"/>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6;p41"/>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7;p41"/>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8;p41"/>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9;p41"/>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0;p41"/>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1;p41"/>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2;p41"/>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3;p41"/>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4;p41"/>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5;p41"/>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6;p41"/>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7;p41"/>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8;p41"/>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9;p41"/>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41"/>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1;p41"/>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2;p41"/>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3;p41"/>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4;p41"/>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5;p41"/>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6;p41"/>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7;p41"/>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8;p41"/>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9;p41"/>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0;p41"/>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1;p41"/>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2;p41"/>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044;p47"/>
          <p:cNvSpPr/>
          <p:nvPr/>
        </p:nvSpPr>
        <p:spPr>
          <a:xfrm>
            <a:off x="5188468" y="4418261"/>
            <a:ext cx="3504386" cy="309736"/>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045;p47"/>
          <p:cNvGrpSpPr/>
          <p:nvPr/>
        </p:nvGrpSpPr>
        <p:grpSpPr>
          <a:xfrm>
            <a:off x="5354911" y="1000200"/>
            <a:ext cx="3551248" cy="3491457"/>
            <a:chOff x="5251825" y="1581500"/>
            <a:chExt cx="2706125" cy="2167400"/>
          </a:xfrm>
        </p:grpSpPr>
        <p:sp>
          <p:nvSpPr>
            <p:cNvPr id="41"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Google Shape;1060;p47"/>
          <p:cNvPicPr preferRelativeResize="0"/>
          <p:nvPr/>
        </p:nvPicPr>
        <p:blipFill rotWithShape="1">
          <a:blip r:embed="rId3">
            <a:alphaModFix/>
          </a:blip>
          <a:srcRect b="18573"/>
          <a:stretch/>
        </p:blipFill>
        <p:spPr>
          <a:xfrm>
            <a:off x="-5725722" y="1409369"/>
            <a:ext cx="3504174" cy="1800250"/>
          </a:xfrm>
          <a:prstGeom prst="rect">
            <a:avLst/>
          </a:prstGeom>
          <a:noFill/>
          <a:ln>
            <a:noFill/>
          </a:ln>
        </p:spPr>
      </p:pic>
      <p:sp>
        <p:nvSpPr>
          <p:cNvPr id="5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III. CLUSTER</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0"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1.Khái niệm</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61" name="Straight Connector 60"/>
          <p:cNvCxnSpPr/>
          <p:nvPr/>
        </p:nvCxnSpPr>
        <p:spPr>
          <a:xfrm>
            <a:off x="508000" y="622760"/>
            <a:ext cx="6324600" cy="0"/>
          </a:xfrm>
          <a:prstGeom prst="line">
            <a:avLst/>
          </a:prstGeom>
          <a:ln/>
        </p:spPr>
        <p:style>
          <a:lnRef idx="2">
            <a:schemeClr val="accent2"/>
          </a:lnRef>
          <a:fillRef idx="0">
            <a:schemeClr val="accent2"/>
          </a:fillRef>
          <a:effectRef idx="1">
            <a:schemeClr val="accent2"/>
          </a:effectRef>
          <a:fontRef idx="minor">
            <a:schemeClr val="tx1"/>
          </a:fontRef>
        </p:style>
      </p:cxnSp>
      <p:sp>
        <p:nvSpPr>
          <p:cNvPr id="2" name="Rectangle 1"/>
          <p:cNvSpPr/>
          <p:nvPr/>
        </p:nvSpPr>
        <p:spPr>
          <a:xfrm>
            <a:off x="556342" y="1219444"/>
            <a:ext cx="4572000" cy="1169551"/>
          </a:xfrm>
          <a:prstGeom prst="rect">
            <a:avLst/>
          </a:prstGeom>
        </p:spPr>
        <p:txBody>
          <a:bodyPr>
            <a:spAutoFit/>
          </a:bodyPr>
          <a:lstStyle/>
          <a:p>
            <a:r>
              <a:rPr lang="en-US">
                <a:latin typeface="Times New Roman" panose="02020603050405020304" pitchFamily="18" charset="0"/>
                <a:ea typeface="Calibri" panose="020F0502020204030204" pitchFamily="34" charset="0"/>
              </a:rPr>
              <a:t> </a:t>
            </a:r>
            <a:r>
              <a:rPr lang="en-US" smtClean="0">
                <a:latin typeface="Times New Roman" panose="02020603050405020304" pitchFamily="18" charset="0"/>
                <a:ea typeface="Calibri" panose="020F0502020204030204" pitchFamily="34" charset="0"/>
              </a:rPr>
              <a:t>   </a:t>
            </a:r>
            <a:r>
              <a:rPr lang="en-US" b="1" smtClean="0">
                <a:latin typeface="Times New Roman" panose="02020603050405020304" pitchFamily="18" charset="0"/>
                <a:ea typeface="Calibri" panose="020F0502020204030204" pitchFamily="34" charset="0"/>
              </a:rPr>
              <a:t>Clustering </a:t>
            </a:r>
            <a:r>
              <a:rPr lang="en-US">
                <a:latin typeface="Times New Roman" panose="02020603050405020304" pitchFamily="18" charset="0"/>
                <a:ea typeface="Calibri" panose="020F0502020204030204" pitchFamily="34" charset="0"/>
              </a:rPr>
              <a:t>là một kiến trúc nhằm đảm bảo nâng cao khả năng sẵn sàng cho các hệ thống mạng máy tính. Clustering cho phép sử dụng nhiều máy chủ kết hợp với nhau tạo thành một cụm có khả năng chịu đựng hay chấp nhận sai sót (fault-tolerant) nhằm nâng cao độ sẵn sàng của hệ thống mạng.</a:t>
            </a:r>
            <a:endParaRPr lang="en-US"/>
          </a:p>
        </p:txBody>
      </p:sp>
      <p:pic>
        <p:nvPicPr>
          <p:cNvPr id="2052" name="Picture 4" descr="http://diybigdata.net/wp-content/uploads/2016/06/cluster-network-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371" y="1171630"/>
            <a:ext cx="3285658" cy="2156638"/>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p:cNvSpPr/>
          <p:nvPr/>
        </p:nvSpPr>
        <p:spPr>
          <a:xfrm>
            <a:off x="0" y="2710101"/>
            <a:ext cx="4985409" cy="1384995"/>
          </a:xfrm>
          <a:prstGeom prst="rect">
            <a:avLst/>
          </a:prstGeom>
        </p:spPr>
        <p:txBody>
          <a:bodyPr wrap="square">
            <a:spAutoFit/>
          </a:bodyPr>
          <a:lstStyle/>
          <a:p>
            <a:pPr marL="457200" lvl="3">
              <a:lnSpc>
                <a:spcPct val="150000"/>
              </a:lnSpc>
            </a:pPr>
            <a:r>
              <a:rPr lang="en-US" b="1" i="1" smtClean="0">
                <a:latin typeface="Times New Roman" panose="02020603050405020304" pitchFamily="18" charset="0"/>
                <a:ea typeface="Calibri" panose="020F0502020204030204" pitchFamily="34" charset="0"/>
                <a:cs typeface="Times New Roman" panose="02020603050405020304" pitchFamily="18" charset="0"/>
              </a:rPr>
              <a:t>Việc lắp đặt các cluster phải thỏa mãn các yêu cầu:</a:t>
            </a:r>
          </a:p>
          <a:p>
            <a:pPr marL="742950" lvl="3" indent="-285750">
              <a:lnSpc>
                <a:spcPct val="150000"/>
              </a:lnSpc>
              <a:buFont typeface="Wingdings" panose="05000000000000000000" pitchFamily="2" charset="2"/>
              <a:buChar char="ü"/>
            </a:pPr>
            <a:r>
              <a:rPr lang="en-US" i="1" smtClean="0">
                <a:latin typeface="Times New Roman" panose="02020603050405020304" pitchFamily="18" charset="0"/>
                <a:ea typeface="Calibri" panose="020F0502020204030204" pitchFamily="34" charset="0"/>
                <a:cs typeface="Times New Roman" panose="02020603050405020304" pitchFamily="18" charset="0"/>
              </a:rPr>
              <a:t>Yêu </a:t>
            </a:r>
            <a:r>
              <a:rPr lang="en-US" i="1">
                <a:latin typeface="Times New Roman" panose="02020603050405020304" pitchFamily="18" charset="0"/>
                <a:ea typeface="Calibri" panose="020F0502020204030204" pitchFamily="34" charset="0"/>
                <a:cs typeface="Times New Roman" panose="02020603050405020304" pitchFamily="18" charset="0"/>
              </a:rPr>
              <a:t>cầu về tính sẵn sàng cao (High availability). </a:t>
            </a:r>
          </a:p>
          <a:p>
            <a:pPr marL="742950" indent="-285750">
              <a:lnSpc>
                <a:spcPct val="150000"/>
              </a:lnSpc>
              <a:buFont typeface="Wingdings" panose="05000000000000000000" pitchFamily="2" charset="2"/>
              <a:buChar char="ü"/>
            </a:pPr>
            <a:r>
              <a:rPr lang="en-US" i="1">
                <a:latin typeface="Times New Roman" panose="02020603050405020304" pitchFamily="18" charset="0"/>
                <a:ea typeface="Calibri" panose="020F0502020204030204" pitchFamily="34" charset="0"/>
                <a:cs typeface="Times New Roman" panose="02020603050405020304" pitchFamily="18" charset="0"/>
              </a:rPr>
              <a:t>Y</a:t>
            </a:r>
            <a:r>
              <a:rPr lang="en-US" i="1" smtClean="0">
                <a:latin typeface="Times New Roman" panose="02020603050405020304" pitchFamily="18" charset="0"/>
                <a:ea typeface="Calibri" panose="020F0502020204030204" pitchFamily="34" charset="0"/>
                <a:cs typeface="Times New Roman" panose="02020603050405020304" pitchFamily="18" charset="0"/>
              </a:rPr>
              <a:t>êu </a:t>
            </a:r>
            <a:r>
              <a:rPr lang="en-US" i="1">
                <a:latin typeface="Times New Roman" panose="02020603050405020304" pitchFamily="18" charset="0"/>
                <a:ea typeface="Calibri" panose="020F0502020204030204" pitchFamily="34" charset="0"/>
                <a:cs typeface="Times New Roman" panose="02020603050405020304" pitchFamily="18" charset="0"/>
              </a:rPr>
              <a:t>cầu về độ tin cậy cao (reliability). </a:t>
            </a:r>
          </a:p>
          <a:p>
            <a:pPr marL="742950" indent="-285750">
              <a:lnSpc>
                <a:spcPct val="150000"/>
              </a:lnSpc>
              <a:buFont typeface="Wingdings" panose="05000000000000000000" pitchFamily="2" charset="2"/>
              <a:buChar char="ü"/>
            </a:pPr>
            <a:r>
              <a:rPr lang="en-US" i="1" smtClean="0">
                <a:latin typeface="Times New Roman" panose="02020603050405020304" pitchFamily="18" charset="0"/>
                <a:ea typeface="Calibri" panose="020F0502020204030204" pitchFamily="34" charset="0"/>
                <a:cs typeface="Times New Roman" panose="02020603050405020304" pitchFamily="18" charset="0"/>
              </a:rPr>
              <a:t>Yêu </a:t>
            </a:r>
            <a:r>
              <a:rPr lang="en-US" i="1">
                <a:latin typeface="Times New Roman" panose="02020603050405020304" pitchFamily="18" charset="0"/>
                <a:ea typeface="Calibri" panose="020F0502020204030204" pitchFamily="34" charset="0"/>
                <a:cs typeface="Times New Roman" panose="02020603050405020304" pitchFamily="18" charset="0"/>
              </a:rPr>
              <a:t>cầu về khả năng mở rộng được (scalability).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arn(inVertic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arn(inVertical)">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circle(in)">
                                      <p:cBhvr>
                                        <p:cTn id="22" dur="2000"/>
                                        <p:tgtEl>
                                          <p:spTgt spid="20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xEl>
                                              <p:pRg st="0" end="0"/>
                                            </p:txEl>
                                          </p:spTgt>
                                        </p:tgtEl>
                                        <p:attrNameLst>
                                          <p:attrName>style.visibility</p:attrName>
                                        </p:attrNameLst>
                                      </p:cBhvr>
                                      <p:to>
                                        <p:strVal val="visible"/>
                                      </p:to>
                                    </p:set>
                                    <p:animEffect transition="in" filter="fade">
                                      <p:cBhvr>
                                        <p:cTn id="27" dur="500"/>
                                        <p:tgtEl>
                                          <p:spTgt spid="5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3">
                                            <p:txEl>
                                              <p:pRg st="1" end="1"/>
                                            </p:txEl>
                                          </p:spTgt>
                                        </p:tgtEl>
                                        <p:attrNameLst>
                                          <p:attrName>style.visibility</p:attrName>
                                        </p:attrNameLst>
                                      </p:cBhvr>
                                      <p:to>
                                        <p:strVal val="visible"/>
                                      </p:to>
                                    </p:set>
                                    <p:anim calcmode="lin" valueType="num">
                                      <p:cBhvr additive="base">
                                        <p:cTn id="32" dur="500" fill="hold"/>
                                        <p:tgtEl>
                                          <p:spTgt spid="53">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3">
                                            <p:txEl>
                                              <p:pRg st="2" end="2"/>
                                            </p:txEl>
                                          </p:spTgt>
                                        </p:tgtEl>
                                        <p:attrNameLst>
                                          <p:attrName>style.visibility</p:attrName>
                                        </p:attrNameLst>
                                      </p:cBhvr>
                                      <p:to>
                                        <p:strVal val="visible"/>
                                      </p:to>
                                    </p:set>
                                    <p:anim calcmode="lin" valueType="num">
                                      <p:cBhvr additive="base">
                                        <p:cTn id="38" dur="500" fill="hold"/>
                                        <p:tgtEl>
                                          <p:spTgt spid="53">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3">
                                            <p:txEl>
                                              <p:pRg st="3" end="3"/>
                                            </p:txEl>
                                          </p:spTgt>
                                        </p:tgtEl>
                                        <p:attrNameLst>
                                          <p:attrName>style.visibility</p:attrName>
                                        </p:attrNameLst>
                                      </p:cBhvr>
                                      <p:to>
                                        <p:strVal val="visible"/>
                                      </p:to>
                                    </p:set>
                                    <p:anim calcmode="lin" valueType="num">
                                      <p:cBhvr additive="base">
                                        <p:cTn id="44" dur="500" fill="hold"/>
                                        <p:tgtEl>
                                          <p:spTgt spid="53">
                                            <p:txEl>
                                              <p:pRg st="3" end="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9"/>
          <p:cNvSpPr/>
          <p:nvPr/>
        </p:nvSpPr>
        <p:spPr>
          <a:xfrm>
            <a:off x="720000" y="711430"/>
            <a:ext cx="3763100" cy="28877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823;p41"/>
          <p:cNvGrpSpPr/>
          <p:nvPr/>
        </p:nvGrpSpPr>
        <p:grpSpPr>
          <a:xfrm>
            <a:off x="6094633" y="1320747"/>
            <a:ext cx="3382053" cy="3380397"/>
            <a:chOff x="719878" y="1032266"/>
            <a:chExt cx="3382053" cy="3078966"/>
          </a:xfrm>
        </p:grpSpPr>
        <p:sp>
          <p:nvSpPr>
            <p:cNvPr id="10" name="Google Shape;824;p41"/>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25;p41"/>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6;p41"/>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7;p41"/>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8;p41"/>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9;p41"/>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0;p41"/>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1;p41"/>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2;p41"/>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3;p41"/>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4;p41"/>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5;p41"/>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6;p41"/>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7;p41"/>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8;p41"/>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9;p41"/>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41"/>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1;p41"/>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2;p41"/>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3;p41"/>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4;p41"/>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5;p41"/>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6;p41"/>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7;p41"/>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8;p41"/>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9;p41"/>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0;p41"/>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1;p41"/>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2;p41"/>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044;p47"/>
          <p:cNvSpPr/>
          <p:nvPr/>
        </p:nvSpPr>
        <p:spPr>
          <a:xfrm>
            <a:off x="-3332667" y="5311663"/>
            <a:ext cx="3504386" cy="309736"/>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045;p47"/>
          <p:cNvGrpSpPr/>
          <p:nvPr/>
        </p:nvGrpSpPr>
        <p:grpSpPr>
          <a:xfrm>
            <a:off x="-4072691" y="2616916"/>
            <a:ext cx="3551248" cy="2844279"/>
            <a:chOff x="5251825" y="1581500"/>
            <a:chExt cx="2706125" cy="2167400"/>
          </a:xfrm>
        </p:grpSpPr>
        <p:sp>
          <p:nvSpPr>
            <p:cNvPr id="41"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Google Shape;1060;p47"/>
          <p:cNvPicPr preferRelativeResize="0"/>
          <p:nvPr/>
        </p:nvPicPr>
        <p:blipFill rotWithShape="1">
          <a:blip r:embed="rId3">
            <a:alphaModFix/>
          </a:blip>
          <a:srcRect b="18573"/>
          <a:stretch/>
        </p:blipFill>
        <p:spPr>
          <a:xfrm>
            <a:off x="-4072693" y="2730730"/>
            <a:ext cx="3504174" cy="1800250"/>
          </a:xfrm>
          <a:prstGeom prst="rect">
            <a:avLst/>
          </a:prstGeom>
          <a:noFill/>
          <a:ln>
            <a:noFill/>
          </a:ln>
        </p:spPr>
      </p:pic>
      <p:sp>
        <p:nvSpPr>
          <p:cNvPr id="5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III. CLUSTER</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0"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2.Kĩ thuật Clustering</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61" name="Straight Connector 60"/>
          <p:cNvCxnSpPr/>
          <p:nvPr/>
        </p:nvCxnSpPr>
        <p:spPr>
          <a:xfrm>
            <a:off x="508000" y="622760"/>
            <a:ext cx="6324600" cy="0"/>
          </a:xfrm>
          <a:prstGeom prst="line">
            <a:avLst/>
          </a:prstGeom>
          <a:ln/>
        </p:spPr>
        <p:style>
          <a:lnRef idx="2">
            <a:schemeClr val="accent2"/>
          </a:lnRef>
          <a:fillRef idx="0">
            <a:schemeClr val="accent2"/>
          </a:fillRef>
          <a:effectRef idx="1">
            <a:schemeClr val="accent2"/>
          </a:effectRef>
          <a:fontRef idx="minor">
            <a:schemeClr val="tx1"/>
          </a:fontRef>
        </p:style>
      </p:cxnSp>
      <p:sp>
        <p:nvSpPr>
          <p:cNvPr id="2" name="Rectangle 1"/>
          <p:cNvSpPr/>
          <p:nvPr/>
        </p:nvSpPr>
        <p:spPr>
          <a:xfrm>
            <a:off x="847000" y="1518227"/>
            <a:ext cx="4572000" cy="954107"/>
          </a:xfrm>
          <a:prstGeom prst="rect">
            <a:avLst/>
          </a:prstGeom>
        </p:spPr>
        <p:txBody>
          <a:bodyPr>
            <a:spAutoFit/>
          </a:bodyPr>
          <a:lstStyle/>
          <a:p>
            <a:r>
              <a:rPr lang="en-US" b="1">
                <a:latin typeface="Times New Roman" panose="02020603050405020304" pitchFamily="18" charset="0"/>
                <a:ea typeface="Calibri" panose="020F0502020204030204" pitchFamily="34" charset="0"/>
              </a:rPr>
              <a:t>-Cluster: </a:t>
            </a:r>
            <a:r>
              <a:rPr lang="en-US">
                <a:latin typeface="Times New Roman" panose="02020603050405020304" pitchFamily="18" charset="0"/>
                <a:ea typeface="Calibri" panose="020F0502020204030204" pitchFamily="34" charset="0"/>
              </a:rPr>
              <a:t>được dùng cho các ứng dụng Stateful applications (các ứng dụng hoạt động thường xuyên trong thời gian dài) bao gồm các database server như là Microsoft MySQL Server, Microsoft Exchange Server, File and Print Server… </a:t>
            </a:r>
            <a:endParaRPr lang="en-US"/>
          </a:p>
        </p:txBody>
      </p:sp>
      <p:sp>
        <p:nvSpPr>
          <p:cNvPr id="3" name="Rectangle 2"/>
          <p:cNvSpPr/>
          <p:nvPr/>
        </p:nvSpPr>
        <p:spPr>
          <a:xfrm>
            <a:off x="870604" y="2694880"/>
            <a:ext cx="4572000" cy="1384995"/>
          </a:xfrm>
          <a:prstGeom prst="rect">
            <a:avLst/>
          </a:prstGeom>
        </p:spPr>
        <p:txBody>
          <a:bodyPr>
            <a:spAutoFit/>
          </a:bodyPr>
          <a:lstStyle/>
          <a:p>
            <a:r>
              <a:rPr lang="en-US" b="1">
                <a:latin typeface="Times New Roman" panose="02020603050405020304" pitchFamily="18" charset="0"/>
                <a:ea typeface="Calibri" panose="020F0502020204030204" pitchFamily="34" charset="0"/>
              </a:rPr>
              <a:t>-NLB (Cân bằng tải mạng):</a:t>
            </a:r>
            <a:r>
              <a:rPr lang="en-US">
                <a:latin typeface="Times New Roman" panose="02020603050405020304" pitchFamily="18" charset="0"/>
                <a:ea typeface="Calibri" panose="020F0502020204030204" pitchFamily="34" charset="0"/>
              </a:rPr>
              <a:t> Là một loại khác của kỹ thuật Clustering có khả năng chia tải và nâng cao khả năng chịu lỗi của hệ thống được tốt hơn. Được dùng cho các ứng dụng Stateless applications (các ứng dụng hoạt động mang tính nhất thời) như Web, File Tranfer Protocol (FTP), Virtual Private Network (VPN), DHCP…</a:t>
            </a:r>
            <a:endParaRPr lang="en-US"/>
          </a:p>
        </p:txBody>
      </p:sp>
      <p:grpSp>
        <p:nvGrpSpPr>
          <p:cNvPr id="53" name="Google Shape;915;p45"/>
          <p:cNvGrpSpPr/>
          <p:nvPr/>
        </p:nvGrpSpPr>
        <p:grpSpPr>
          <a:xfrm>
            <a:off x="9453032" y="-755054"/>
            <a:ext cx="3256837" cy="2798228"/>
            <a:chOff x="2922397" y="1693395"/>
            <a:chExt cx="3387950" cy="2910879"/>
          </a:xfrm>
        </p:grpSpPr>
        <p:sp>
          <p:nvSpPr>
            <p:cNvPr id="54" name="Google Shape;916;p45"/>
            <p:cNvSpPr/>
            <p:nvPr/>
          </p:nvSpPr>
          <p:spPr>
            <a:xfrm>
              <a:off x="2922397" y="4406485"/>
              <a:ext cx="3387950" cy="197789"/>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17;p45"/>
            <p:cNvGrpSpPr/>
            <p:nvPr/>
          </p:nvGrpSpPr>
          <p:grpSpPr>
            <a:xfrm>
              <a:off x="3201931" y="1693395"/>
              <a:ext cx="2740138" cy="1406945"/>
              <a:chOff x="3053774" y="1737895"/>
              <a:chExt cx="3098652" cy="1591027"/>
            </a:xfrm>
          </p:grpSpPr>
          <p:sp>
            <p:nvSpPr>
              <p:cNvPr id="99" name="Google Shape;918;p45"/>
              <p:cNvSpPr/>
              <p:nvPr/>
            </p:nvSpPr>
            <p:spPr>
              <a:xfrm>
                <a:off x="3053774" y="2164626"/>
                <a:ext cx="993763" cy="1164296"/>
              </a:xfrm>
              <a:custGeom>
                <a:avLst/>
                <a:gdLst/>
                <a:ahLst/>
                <a:cxnLst/>
                <a:rect l="l" t="t" r="r" b="b"/>
                <a:pathLst>
                  <a:path w="47435" h="55575" extrusionOk="0">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19;p45"/>
              <p:cNvSpPr/>
              <p:nvPr/>
            </p:nvSpPr>
            <p:spPr>
              <a:xfrm>
                <a:off x="4150947" y="1737895"/>
                <a:ext cx="959510" cy="1206469"/>
              </a:xfrm>
              <a:custGeom>
                <a:avLst/>
                <a:gdLst/>
                <a:ahLst/>
                <a:cxnLst/>
                <a:rect l="l" t="t" r="r" b="b"/>
                <a:pathLst>
                  <a:path w="45800" h="57588" extrusionOk="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20;p45"/>
              <p:cNvSpPr/>
              <p:nvPr/>
            </p:nvSpPr>
            <p:spPr>
              <a:xfrm>
                <a:off x="4247380" y="1833741"/>
                <a:ext cx="766644" cy="1014818"/>
              </a:xfrm>
              <a:custGeom>
                <a:avLst/>
                <a:gdLst/>
                <a:ahLst/>
                <a:cxnLst/>
                <a:rect l="l" t="t" r="r" b="b"/>
                <a:pathLst>
                  <a:path w="36594" h="48440" extrusionOk="0">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21;p45"/>
              <p:cNvSpPr/>
              <p:nvPr/>
            </p:nvSpPr>
            <p:spPr>
              <a:xfrm>
                <a:off x="4364092" y="1877422"/>
                <a:ext cx="439573" cy="439573"/>
              </a:xfrm>
              <a:custGeom>
                <a:avLst/>
                <a:gdLst/>
                <a:ahLst/>
                <a:cxnLst/>
                <a:rect l="l" t="t" r="r" b="b"/>
                <a:pathLst>
                  <a:path w="20982" h="20982" extrusionOk="0">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22;p45"/>
              <p:cNvSpPr/>
              <p:nvPr/>
            </p:nvSpPr>
            <p:spPr>
              <a:xfrm>
                <a:off x="4645011" y="2552494"/>
                <a:ext cx="297720" cy="297720"/>
              </a:xfrm>
              <a:custGeom>
                <a:avLst/>
                <a:gdLst/>
                <a:ahLst/>
                <a:cxnLst/>
                <a:rect l="l" t="t" r="r" b="b"/>
                <a:pathLst>
                  <a:path w="14211" h="14211" extrusionOk="0">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23;p45"/>
              <p:cNvSpPr/>
              <p:nvPr/>
            </p:nvSpPr>
            <p:spPr>
              <a:xfrm>
                <a:off x="4724684" y="2203760"/>
                <a:ext cx="339662" cy="339662"/>
              </a:xfrm>
              <a:custGeom>
                <a:avLst/>
                <a:gdLst/>
                <a:ahLst/>
                <a:cxnLst/>
                <a:rect l="l" t="t" r="r" b="b"/>
                <a:pathLst>
                  <a:path w="16213" h="16213" extrusionOk="0">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24;p45"/>
              <p:cNvSpPr/>
              <p:nvPr/>
            </p:nvSpPr>
            <p:spPr>
              <a:xfrm>
                <a:off x="4302583" y="2346325"/>
                <a:ext cx="357826" cy="357826"/>
              </a:xfrm>
              <a:custGeom>
                <a:avLst/>
                <a:gdLst/>
                <a:ahLst/>
                <a:cxnLst/>
                <a:rect l="l" t="t" r="r" b="b"/>
                <a:pathLst>
                  <a:path w="17080" h="17080" extrusionOk="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25;p45"/>
              <p:cNvSpPr/>
              <p:nvPr/>
            </p:nvSpPr>
            <p:spPr>
              <a:xfrm>
                <a:off x="5166352" y="2159053"/>
                <a:ext cx="986075" cy="1160777"/>
              </a:xfrm>
              <a:custGeom>
                <a:avLst/>
                <a:gdLst/>
                <a:ahLst/>
                <a:cxnLst/>
                <a:rect l="l" t="t" r="r" b="b"/>
                <a:pathLst>
                  <a:path w="47068" h="55407" extrusionOk="0">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926;p45"/>
            <p:cNvSpPr/>
            <p:nvPr/>
          </p:nvSpPr>
          <p:spPr>
            <a:xfrm>
              <a:off x="4368094" y="3024079"/>
              <a:ext cx="759836" cy="515873"/>
            </a:xfrm>
            <a:custGeom>
              <a:avLst/>
              <a:gdLst/>
              <a:ahLst/>
              <a:cxnLst/>
              <a:rect l="l" t="t" r="r" b="b"/>
              <a:pathLst>
                <a:path w="36269" h="24624" extrusionOk="0">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27;p45"/>
            <p:cNvSpPr/>
            <p:nvPr/>
          </p:nvSpPr>
          <p:spPr>
            <a:xfrm>
              <a:off x="4468905" y="3094093"/>
              <a:ext cx="321499" cy="320765"/>
            </a:xfrm>
            <a:custGeom>
              <a:avLst/>
              <a:gdLst/>
              <a:ahLst/>
              <a:cxnLst/>
              <a:rect l="l" t="t" r="r" b="b"/>
              <a:pathLst>
                <a:path w="15346" h="15311" extrusionOk="0">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8;p45"/>
            <p:cNvSpPr/>
            <p:nvPr/>
          </p:nvSpPr>
          <p:spPr>
            <a:xfrm>
              <a:off x="4485686" y="3092292"/>
              <a:ext cx="301219" cy="129701"/>
            </a:xfrm>
            <a:custGeom>
              <a:avLst/>
              <a:gdLst/>
              <a:ahLst/>
              <a:cxnLst/>
              <a:rect l="l" t="t" r="r" b="b"/>
              <a:pathLst>
                <a:path w="14378" h="6191" extrusionOk="0">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29;p45"/>
            <p:cNvSpPr/>
            <p:nvPr/>
          </p:nvSpPr>
          <p:spPr>
            <a:xfrm>
              <a:off x="4656198" y="3171608"/>
              <a:ext cx="98549" cy="152453"/>
            </a:xfrm>
            <a:custGeom>
              <a:avLst/>
              <a:gdLst/>
              <a:ahLst/>
              <a:cxnLst/>
              <a:rect l="l" t="t" r="r" b="b"/>
              <a:pathLst>
                <a:path w="4704" h="7277" extrusionOk="0">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30;p45"/>
            <p:cNvSpPr/>
            <p:nvPr/>
          </p:nvSpPr>
          <p:spPr>
            <a:xfrm>
              <a:off x="4403227" y="3084980"/>
              <a:ext cx="395557" cy="338971"/>
            </a:xfrm>
            <a:custGeom>
              <a:avLst/>
              <a:gdLst/>
              <a:ahLst/>
              <a:cxnLst/>
              <a:rect l="l" t="t" r="r" b="b"/>
              <a:pathLst>
                <a:path w="18881" h="16180" extrusionOk="0">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31;p45"/>
            <p:cNvSpPr/>
            <p:nvPr/>
          </p:nvSpPr>
          <p:spPr>
            <a:xfrm>
              <a:off x="4964247" y="3277385"/>
              <a:ext cx="39281" cy="250185"/>
            </a:xfrm>
            <a:custGeom>
              <a:avLst/>
              <a:gdLst/>
              <a:ahLst/>
              <a:cxnLst/>
              <a:rect l="l" t="t" r="r" b="b"/>
              <a:pathLst>
                <a:path w="1875" h="11942" extrusionOk="0">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32;p45"/>
            <p:cNvSpPr/>
            <p:nvPr/>
          </p:nvSpPr>
          <p:spPr>
            <a:xfrm>
              <a:off x="4898694" y="3140833"/>
              <a:ext cx="51726" cy="76970"/>
            </a:xfrm>
            <a:custGeom>
              <a:avLst/>
              <a:gdLst/>
              <a:ahLst/>
              <a:cxnLst/>
              <a:rect l="l" t="t" r="r" b="b"/>
              <a:pathLst>
                <a:path w="2469" h="3674" extrusionOk="0">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33;p45"/>
            <p:cNvSpPr/>
            <p:nvPr/>
          </p:nvSpPr>
          <p:spPr>
            <a:xfrm>
              <a:off x="3495903" y="4112012"/>
              <a:ext cx="696294" cy="338531"/>
            </a:xfrm>
            <a:custGeom>
              <a:avLst/>
              <a:gdLst/>
              <a:ahLst/>
              <a:cxnLst/>
              <a:rect l="l" t="t" r="r" b="b"/>
              <a:pathLst>
                <a:path w="33236" h="16159" extrusionOk="0">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34;p45"/>
            <p:cNvSpPr/>
            <p:nvPr/>
          </p:nvSpPr>
          <p:spPr>
            <a:xfrm>
              <a:off x="3740034" y="3628654"/>
              <a:ext cx="435634" cy="486438"/>
            </a:xfrm>
            <a:custGeom>
              <a:avLst/>
              <a:gdLst/>
              <a:ahLst/>
              <a:cxnLst/>
              <a:rect l="l" t="t" r="r" b="b"/>
              <a:pathLst>
                <a:path w="20794" h="23219" extrusionOk="0">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35;p45"/>
            <p:cNvSpPr/>
            <p:nvPr/>
          </p:nvSpPr>
          <p:spPr>
            <a:xfrm>
              <a:off x="3664195" y="4051634"/>
              <a:ext cx="226805" cy="161713"/>
            </a:xfrm>
            <a:custGeom>
              <a:avLst/>
              <a:gdLst/>
              <a:ahLst/>
              <a:cxnLst/>
              <a:rect l="l" t="t" r="r" b="b"/>
              <a:pathLst>
                <a:path w="10826" h="7719" extrusionOk="0">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36;p45"/>
            <p:cNvSpPr/>
            <p:nvPr/>
          </p:nvSpPr>
          <p:spPr>
            <a:xfrm>
              <a:off x="4011881" y="3438616"/>
              <a:ext cx="1215289" cy="1032186"/>
            </a:xfrm>
            <a:custGeom>
              <a:avLst/>
              <a:gdLst/>
              <a:ahLst/>
              <a:cxnLst/>
              <a:rect l="l" t="t" r="r" b="b"/>
              <a:pathLst>
                <a:path w="58009" h="49269" extrusionOk="0">
                  <a:moveTo>
                    <a:pt x="0" y="0"/>
                  </a:moveTo>
                  <a:lnTo>
                    <a:pt x="2035" y="47634"/>
                  </a:lnTo>
                  <a:lnTo>
                    <a:pt x="51137" y="49269"/>
                  </a:lnTo>
                  <a:lnTo>
                    <a:pt x="58008" y="130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37;p45"/>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38;p45"/>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39;p45"/>
            <p:cNvSpPr/>
            <p:nvPr/>
          </p:nvSpPr>
          <p:spPr>
            <a:xfrm>
              <a:off x="4114641" y="3539909"/>
              <a:ext cx="993721" cy="828908"/>
            </a:xfrm>
            <a:custGeom>
              <a:avLst/>
              <a:gdLst/>
              <a:ahLst/>
              <a:cxnLst/>
              <a:rect l="l" t="t" r="r" b="b"/>
              <a:pathLst>
                <a:path w="47433" h="39566" extrusionOk="0">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40;p45"/>
            <p:cNvSpPr/>
            <p:nvPr/>
          </p:nvSpPr>
          <p:spPr>
            <a:xfrm>
              <a:off x="4220815" y="3721630"/>
              <a:ext cx="123731" cy="147488"/>
            </a:xfrm>
            <a:custGeom>
              <a:avLst/>
              <a:gdLst/>
              <a:ahLst/>
              <a:cxnLst/>
              <a:rect l="l" t="t" r="r" b="b"/>
              <a:pathLst>
                <a:path w="5906" h="7040" extrusionOk="0">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41;p45"/>
            <p:cNvSpPr/>
            <p:nvPr/>
          </p:nvSpPr>
          <p:spPr>
            <a:xfrm>
              <a:off x="4366879" y="3726532"/>
              <a:ext cx="141182" cy="147467"/>
            </a:xfrm>
            <a:custGeom>
              <a:avLst/>
              <a:gdLst/>
              <a:ahLst/>
              <a:cxnLst/>
              <a:rect l="l" t="t" r="r" b="b"/>
              <a:pathLst>
                <a:path w="6739" h="7039" extrusionOk="0">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42;p45"/>
            <p:cNvSpPr/>
            <p:nvPr/>
          </p:nvSpPr>
          <p:spPr>
            <a:xfrm>
              <a:off x="4522726" y="3730722"/>
              <a:ext cx="141873" cy="148179"/>
            </a:xfrm>
            <a:custGeom>
              <a:avLst/>
              <a:gdLst/>
              <a:ahLst/>
              <a:cxnLst/>
              <a:rect l="l" t="t" r="r" b="b"/>
              <a:pathLst>
                <a:path w="6772" h="7073" extrusionOk="0">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43;p45"/>
            <p:cNvSpPr/>
            <p:nvPr/>
          </p:nvSpPr>
          <p:spPr>
            <a:xfrm>
              <a:off x="4668957" y="3735142"/>
              <a:ext cx="152893" cy="149478"/>
            </a:xfrm>
            <a:custGeom>
              <a:avLst/>
              <a:gdLst/>
              <a:ahLst/>
              <a:cxnLst/>
              <a:rect l="l" t="t" r="r" b="b"/>
              <a:pathLst>
                <a:path w="7298" h="7135" extrusionOk="0">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44;p45"/>
            <p:cNvSpPr/>
            <p:nvPr/>
          </p:nvSpPr>
          <p:spPr>
            <a:xfrm>
              <a:off x="4842779" y="3741197"/>
              <a:ext cx="141894" cy="148179"/>
            </a:xfrm>
            <a:custGeom>
              <a:avLst/>
              <a:gdLst/>
              <a:ahLst/>
              <a:cxnLst/>
              <a:rect l="l" t="t" r="r" b="b"/>
              <a:pathLst>
                <a:path w="6773" h="7073" extrusionOk="0">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45;p45"/>
            <p:cNvSpPr/>
            <p:nvPr/>
          </p:nvSpPr>
          <p:spPr>
            <a:xfrm>
              <a:off x="4213147" y="3989727"/>
              <a:ext cx="715610" cy="140051"/>
            </a:xfrm>
            <a:custGeom>
              <a:avLst/>
              <a:gdLst/>
              <a:ahLst/>
              <a:cxnLst/>
              <a:rect l="l" t="t" r="r" b="b"/>
              <a:pathLst>
                <a:path w="34158" h="6685" extrusionOk="0">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46;p45"/>
            <p:cNvSpPr/>
            <p:nvPr/>
          </p:nvSpPr>
          <p:spPr>
            <a:xfrm>
              <a:off x="3427648" y="4199646"/>
              <a:ext cx="103451" cy="292127"/>
            </a:xfrm>
            <a:custGeom>
              <a:avLst/>
              <a:gdLst/>
              <a:ahLst/>
              <a:cxnLst/>
              <a:rect l="l" t="t" r="r" b="b"/>
              <a:pathLst>
                <a:path w="4938" h="13944" extrusionOk="0">
                  <a:moveTo>
                    <a:pt x="1268" y="0"/>
                  </a:moveTo>
                  <a:lnTo>
                    <a:pt x="1" y="1368"/>
                  </a:lnTo>
                  <a:lnTo>
                    <a:pt x="2336" y="12709"/>
                  </a:lnTo>
                  <a:lnTo>
                    <a:pt x="4937" y="13943"/>
                  </a:lnTo>
                  <a:lnTo>
                    <a:pt x="1268"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47;p45"/>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48;p45"/>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49;p45"/>
            <p:cNvSpPr/>
            <p:nvPr/>
          </p:nvSpPr>
          <p:spPr>
            <a:xfrm>
              <a:off x="4657350" y="4307769"/>
              <a:ext cx="560035" cy="227328"/>
            </a:xfrm>
            <a:custGeom>
              <a:avLst/>
              <a:gdLst/>
              <a:ahLst/>
              <a:cxnLst/>
              <a:rect l="l" t="t" r="r" b="b"/>
              <a:pathLst>
                <a:path w="26732" h="10851" extrusionOk="0">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50;p45"/>
            <p:cNvSpPr/>
            <p:nvPr/>
          </p:nvSpPr>
          <p:spPr>
            <a:xfrm>
              <a:off x="4544388" y="4289794"/>
              <a:ext cx="213858" cy="303314"/>
            </a:xfrm>
            <a:custGeom>
              <a:avLst/>
              <a:gdLst/>
              <a:ahLst/>
              <a:cxnLst/>
              <a:rect l="l" t="t" r="r" b="b"/>
              <a:pathLst>
                <a:path w="10208" h="14478" extrusionOk="0">
                  <a:moveTo>
                    <a:pt x="0" y="0"/>
                  </a:moveTo>
                  <a:lnTo>
                    <a:pt x="601" y="14010"/>
                  </a:lnTo>
                  <a:lnTo>
                    <a:pt x="8173" y="14477"/>
                  </a:lnTo>
                  <a:lnTo>
                    <a:pt x="10208" y="4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51;p45"/>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52;p45"/>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53;p45"/>
            <p:cNvSpPr/>
            <p:nvPr/>
          </p:nvSpPr>
          <p:spPr>
            <a:xfrm>
              <a:off x="5312310" y="3697432"/>
              <a:ext cx="361408" cy="784557"/>
            </a:xfrm>
            <a:custGeom>
              <a:avLst/>
              <a:gdLst/>
              <a:ahLst/>
              <a:cxnLst/>
              <a:rect l="l" t="t" r="r" b="b"/>
              <a:pathLst>
                <a:path w="17251" h="37449" extrusionOk="0">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54;p45"/>
            <p:cNvSpPr/>
            <p:nvPr/>
          </p:nvSpPr>
          <p:spPr>
            <a:xfrm>
              <a:off x="5667664" y="4420040"/>
              <a:ext cx="126245" cy="75231"/>
            </a:xfrm>
            <a:custGeom>
              <a:avLst/>
              <a:gdLst/>
              <a:ahLst/>
              <a:cxnLst/>
              <a:rect l="l" t="t" r="r" b="b"/>
              <a:pathLst>
                <a:path w="6026" h="3591" extrusionOk="0">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55;p45"/>
            <p:cNvSpPr/>
            <p:nvPr/>
          </p:nvSpPr>
          <p:spPr>
            <a:xfrm>
              <a:off x="5687671" y="4402568"/>
              <a:ext cx="311003" cy="138710"/>
            </a:xfrm>
            <a:custGeom>
              <a:avLst/>
              <a:gdLst/>
              <a:ahLst/>
              <a:cxnLst/>
              <a:rect l="l" t="t" r="r" b="b"/>
              <a:pathLst>
                <a:path w="14845" h="6621" extrusionOk="0">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56;p45"/>
            <p:cNvSpPr/>
            <p:nvPr/>
          </p:nvSpPr>
          <p:spPr>
            <a:xfrm>
              <a:off x="5252309" y="3620357"/>
              <a:ext cx="176818" cy="257077"/>
            </a:xfrm>
            <a:custGeom>
              <a:avLst/>
              <a:gdLst/>
              <a:ahLst/>
              <a:cxnLst/>
              <a:rect l="l" t="t" r="r" b="b"/>
              <a:pathLst>
                <a:path w="8440" h="12271" extrusionOk="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57;p45"/>
            <p:cNvSpPr/>
            <p:nvPr/>
          </p:nvSpPr>
          <p:spPr>
            <a:xfrm>
              <a:off x="4406705" y="4491060"/>
              <a:ext cx="48939" cy="82480"/>
            </a:xfrm>
            <a:custGeom>
              <a:avLst/>
              <a:gdLst/>
              <a:ahLst/>
              <a:cxnLst/>
              <a:rect l="l" t="t" r="r" b="b"/>
              <a:pathLst>
                <a:path w="2336" h="3937" extrusionOk="0">
                  <a:moveTo>
                    <a:pt x="1" y="0"/>
                  </a:moveTo>
                  <a:lnTo>
                    <a:pt x="668" y="1968"/>
                  </a:lnTo>
                  <a:lnTo>
                    <a:pt x="1" y="3936"/>
                  </a:lnTo>
                  <a:lnTo>
                    <a:pt x="1202" y="3936"/>
                  </a:lnTo>
                  <a:lnTo>
                    <a:pt x="2336" y="1968"/>
                  </a:ln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58;p45"/>
            <p:cNvSpPr/>
            <p:nvPr/>
          </p:nvSpPr>
          <p:spPr>
            <a:xfrm>
              <a:off x="4357095" y="4502939"/>
              <a:ext cx="51034" cy="60106"/>
            </a:xfrm>
            <a:custGeom>
              <a:avLst/>
              <a:gdLst/>
              <a:ahLst/>
              <a:cxnLst/>
              <a:rect l="l" t="t" r="r" b="b"/>
              <a:pathLst>
                <a:path w="2436" h="2869" extrusionOk="0">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59;p45"/>
            <p:cNvSpPr/>
            <p:nvPr/>
          </p:nvSpPr>
          <p:spPr>
            <a:xfrm>
              <a:off x="4340335" y="4491060"/>
              <a:ext cx="95050" cy="82480"/>
            </a:xfrm>
            <a:custGeom>
              <a:avLst/>
              <a:gdLst/>
              <a:ahLst/>
              <a:cxnLst/>
              <a:rect l="l" t="t" r="r" b="b"/>
              <a:pathLst>
                <a:path w="4537" h="3937" extrusionOk="0">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60;p45"/>
            <p:cNvSpPr/>
            <p:nvPr/>
          </p:nvSpPr>
          <p:spPr>
            <a:xfrm>
              <a:off x="6065735" y="4427456"/>
              <a:ext cx="36369" cy="60818"/>
            </a:xfrm>
            <a:custGeom>
              <a:avLst/>
              <a:gdLst/>
              <a:ahLst/>
              <a:cxnLst/>
              <a:rect l="l" t="t" r="r" b="b"/>
              <a:pathLst>
                <a:path w="1736" h="2903" extrusionOk="0">
                  <a:moveTo>
                    <a:pt x="835" y="1"/>
                  </a:moveTo>
                  <a:lnTo>
                    <a:pt x="1" y="1468"/>
                  </a:lnTo>
                  <a:lnTo>
                    <a:pt x="835" y="2903"/>
                  </a:lnTo>
                  <a:lnTo>
                    <a:pt x="1735" y="2903"/>
                  </a:lnTo>
                  <a:lnTo>
                    <a:pt x="1202" y="1468"/>
                  </a:ln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61;p45"/>
            <p:cNvSpPr/>
            <p:nvPr/>
          </p:nvSpPr>
          <p:spPr>
            <a:xfrm>
              <a:off x="6100680" y="4436548"/>
              <a:ext cx="37752" cy="44037"/>
            </a:xfrm>
            <a:custGeom>
              <a:avLst/>
              <a:gdLst/>
              <a:ahLst/>
              <a:cxnLst/>
              <a:rect l="l" t="t" r="r" b="b"/>
              <a:pathLst>
                <a:path w="1802" h="2102" extrusionOk="0">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62;p45"/>
            <p:cNvSpPr/>
            <p:nvPr/>
          </p:nvSpPr>
          <p:spPr>
            <a:xfrm>
              <a:off x="6080421" y="4427456"/>
              <a:ext cx="69910" cy="60818"/>
            </a:xfrm>
            <a:custGeom>
              <a:avLst/>
              <a:gdLst/>
              <a:ahLst/>
              <a:cxnLst/>
              <a:rect l="l" t="t" r="r" b="b"/>
              <a:pathLst>
                <a:path w="3337" h="2903" extrusionOk="0">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3;p45"/>
            <p:cNvSpPr/>
            <p:nvPr/>
          </p:nvSpPr>
          <p:spPr>
            <a:xfrm>
              <a:off x="5410230" y="4491752"/>
              <a:ext cx="76907" cy="37061"/>
            </a:xfrm>
            <a:custGeom>
              <a:avLst/>
              <a:gdLst/>
              <a:ahLst/>
              <a:cxnLst/>
              <a:rect l="l" t="t" r="r" b="b"/>
              <a:pathLst>
                <a:path w="3671" h="1769" extrusionOk="0">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64;p45"/>
            <p:cNvSpPr/>
            <p:nvPr/>
          </p:nvSpPr>
          <p:spPr>
            <a:xfrm>
              <a:off x="5355027" y="4473504"/>
              <a:ext cx="90357" cy="78060"/>
            </a:xfrm>
            <a:custGeom>
              <a:avLst/>
              <a:gdLst/>
              <a:ahLst/>
              <a:cxnLst/>
              <a:rect l="l" t="t" r="r" b="b"/>
              <a:pathLst>
                <a:path w="4313" h="3726" extrusionOk="0">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65;p45"/>
            <p:cNvSpPr/>
            <p:nvPr/>
          </p:nvSpPr>
          <p:spPr>
            <a:xfrm>
              <a:off x="5375998" y="4467994"/>
              <a:ext cx="48227" cy="84575"/>
            </a:xfrm>
            <a:custGeom>
              <a:avLst/>
              <a:gdLst/>
              <a:ahLst/>
              <a:cxnLst/>
              <a:rect l="l" t="t" r="r" b="b"/>
              <a:pathLst>
                <a:path w="2302" h="4037" extrusionOk="0">
                  <a:moveTo>
                    <a:pt x="1802" y="0"/>
                  </a:moveTo>
                  <a:lnTo>
                    <a:pt x="0" y="3803"/>
                  </a:lnTo>
                  <a:lnTo>
                    <a:pt x="501" y="4037"/>
                  </a:lnTo>
                  <a:lnTo>
                    <a:pt x="2302" y="234"/>
                  </a:lnTo>
                  <a:lnTo>
                    <a:pt x="1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6934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16" presetClass="entr" presetSubtype="21"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barn(inVertical)">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9"/>
          <p:cNvSpPr/>
          <p:nvPr/>
        </p:nvSpPr>
        <p:spPr>
          <a:xfrm>
            <a:off x="720000" y="711430"/>
            <a:ext cx="3763100" cy="28877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823;p41"/>
          <p:cNvGrpSpPr/>
          <p:nvPr/>
        </p:nvGrpSpPr>
        <p:grpSpPr>
          <a:xfrm>
            <a:off x="9368574" y="864000"/>
            <a:ext cx="3382053" cy="3380397"/>
            <a:chOff x="719878" y="1032266"/>
            <a:chExt cx="3382053" cy="3078966"/>
          </a:xfrm>
        </p:grpSpPr>
        <p:sp>
          <p:nvSpPr>
            <p:cNvPr id="10" name="Google Shape;824;p41"/>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25;p41"/>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6;p41"/>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7;p41"/>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8;p41"/>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9;p41"/>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0;p41"/>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1;p41"/>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2;p41"/>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3;p41"/>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4;p41"/>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5;p41"/>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6;p41"/>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7;p41"/>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8;p41"/>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9;p41"/>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41"/>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1;p41"/>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2;p41"/>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3;p41"/>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4;p41"/>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5;p41"/>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6;p41"/>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7;p41"/>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8;p41"/>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9;p41"/>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0;p41"/>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1;p41"/>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2;p41"/>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044;p47"/>
          <p:cNvSpPr/>
          <p:nvPr/>
        </p:nvSpPr>
        <p:spPr>
          <a:xfrm>
            <a:off x="-3332667" y="5311663"/>
            <a:ext cx="3504386" cy="309736"/>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045;p47"/>
          <p:cNvGrpSpPr/>
          <p:nvPr/>
        </p:nvGrpSpPr>
        <p:grpSpPr>
          <a:xfrm>
            <a:off x="-4372350" y="2590765"/>
            <a:ext cx="3551248" cy="2844279"/>
            <a:chOff x="5251825" y="1581500"/>
            <a:chExt cx="2706125" cy="2167400"/>
          </a:xfrm>
        </p:grpSpPr>
        <p:sp>
          <p:nvSpPr>
            <p:cNvPr id="41"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Google Shape;1060;p47"/>
          <p:cNvPicPr preferRelativeResize="0"/>
          <p:nvPr/>
        </p:nvPicPr>
        <p:blipFill rotWithShape="1">
          <a:blip r:embed="rId3">
            <a:alphaModFix/>
          </a:blip>
          <a:srcRect b="18573"/>
          <a:stretch/>
        </p:blipFill>
        <p:spPr>
          <a:xfrm>
            <a:off x="-3979920" y="116503"/>
            <a:ext cx="3504174" cy="1800250"/>
          </a:xfrm>
          <a:prstGeom prst="rect">
            <a:avLst/>
          </a:prstGeom>
          <a:noFill/>
          <a:ln>
            <a:noFill/>
          </a:ln>
        </p:spPr>
      </p:pic>
      <p:sp>
        <p:nvSpPr>
          <p:cNvPr id="5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III. CLUSTER</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0"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3.Cấu trúc Cluster</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61" name="Straight Connector 60"/>
          <p:cNvCxnSpPr/>
          <p:nvPr/>
        </p:nvCxnSpPr>
        <p:spPr>
          <a:xfrm>
            <a:off x="508000" y="622760"/>
            <a:ext cx="6324600" cy="0"/>
          </a:xfrm>
          <a:prstGeom prst="line">
            <a:avLst/>
          </a:prstGeom>
          <a:ln/>
        </p:spPr>
        <p:style>
          <a:lnRef idx="2">
            <a:schemeClr val="accent2"/>
          </a:lnRef>
          <a:fillRef idx="0">
            <a:schemeClr val="accent2"/>
          </a:fillRef>
          <a:effectRef idx="1">
            <a:schemeClr val="accent2"/>
          </a:effectRef>
          <a:fontRef idx="minor">
            <a:schemeClr val="tx1"/>
          </a:fontRef>
        </p:style>
      </p:cxnSp>
      <p:sp>
        <p:nvSpPr>
          <p:cNvPr id="2" name="Rectangle 1"/>
          <p:cNvSpPr/>
          <p:nvPr/>
        </p:nvSpPr>
        <p:spPr>
          <a:xfrm>
            <a:off x="601641" y="1296727"/>
            <a:ext cx="3706874" cy="1384995"/>
          </a:xfrm>
          <a:prstGeom prst="rect">
            <a:avLst/>
          </a:prstGeom>
        </p:spPr>
        <p:txBody>
          <a:bodyPr wrap="square">
            <a:spAutoFit/>
          </a:bodyPr>
          <a:lstStyle/>
          <a:p>
            <a:pPr algn="just"/>
            <a:r>
              <a:rPr lang="en-US" smtClean="0">
                <a:latin typeface="Times New Roman" panose="02020603050405020304" pitchFamily="18" charset="0"/>
                <a:ea typeface="Calibri" panose="020F0502020204030204" pitchFamily="34" charset="0"/>
              </a:rPr>
              <a:t>    Trong Cluster, </a:t>
            </a:r>
            <a:r>
              <a:rPr lang="en-US">
                <a:latin typeface="Times New Roman" panose="02020603050405020304" pitchFamily="18" charset="0"/>
                <a:ea typeface="Calibri" panose="020F0502020204030204" pitchFamily="34" charset="0"/>
              </a:rPr>
              <a:t>tùy theo nhu cầu mà chúng ta có thể triển khai nhiều ứng dụng trên cùng 1 cluster hay cài đặt trên mỗi node 1 ứng dụng, nói chung cấu trúc của 1 cluster không cố định nhưng chủ yếu chúng ta thấy hữu ích nhất là các loại cấu trúc sau:</a:t>
            </a:r>
            <a:endParaRPr lang="en-US"/>
          </a:p>
        </p:txBody>
      </p:sp>
      <p:pic>
        <p:nvPicPr>
          <p:cNvPr id="53" name="Picture 52"/>
          <p:cNvPicPr/>
          <p:nvPr/>
        </p:nvPicPr>
        <p:blipFill>
          <a:blip r:embed="rId4">
            <a:extLst>
              <a:ext uri="{28A0092B-C50C-407E-A947-70E740481C1C}">
                <a14:useLocalDpi xmlns:a14="http://schemas.microsoft.com/office/drawing/2010/main" val="0"/>
              </a:ext>
            </a:extLst>
          </a:blip>
          <a:stretch>
            <a:fillRect/>
          </a:stretch>
        </p:blipFill>
        <p:spPr>
          <a:xfrm>
            <a:off x="4580058" y="1385143"/>
            <a:ext cx="4384986" cy="3439255"/>
          </a:xfrm>
          <a:prstGeom prst="rect">
            <a:avLst/>
          </a:prstGeom>
        </p:spPr>
      </p:pic>
      <p:pic>
        <p:nvPicPr>
          <p:cNvPr id="54" name="Picture 53"/>
          <p:cNvPicPr/>
          <p:nvPr/>
        </p:nvPicPr>
        <p:blipFill>
          <a:blip r:embed="rId5">
            <a:extLst>
              <a:ext uri="{28A0092B-C50C-407E-A947-70E740481C1C}">
                <a14:useLocalDpi xmlns:a14="http://schemas.microsoft.com/office/drawing/2010/main" val="0"/>
              </a:ext>
            </a:extLst>
          </a:blip>
          <a:stretch>
            <a:fillRect/>
          </a:stretch>
        </p:blipFill>
        <p:spPr>
          <a:xfrm>
            <a:off x="4587811" y="1362261"/>
            <a:ext cx="4381727" cy="3462137"/>
          </a:xfrm>
          <a:prstGeom prst="rect">
            <a:avLst/>
          </a:prstGeom>
        </p:spPr>
      </p:pic>
      <p:pic>
        <p:nvPicPr>
          <p:cNvPr id="55" name="Picture 54"/>
          <p:cNvPicPr/>
          <p:nvPr/>
        </p:nvPicPr>
        <p:blipFill>
          <a:blip r:embed="rId6">
            <a:extLst>
              <a:ext uri="{28A0092B-C50C-407E-A947-70E740481C1C}">
                <a14:useLocalDpi xmlns:a14="http://schemas.microsoft.com/office/drawing/2010/main" val="0"/>
              </a:ext>
            </a:extLst>
          </a:blip>
          <a:stretch>
            <a:fillRect/>
          </a:stretch>
        </p:blipFill>
        <p:spPr>
          <a:xfrm>
            <a:off x="4573930" y="1357712"/>
            <a:ext cx="4366196" cy="3466686"/>
          </a:xfrm>
          <a:prstGeom prst="rect">
            <a:avLst/>
          </a:prstGeom>
        </p:spPr>
      </p:pic>
      <p:sp>
        <p:nvSpPr>
          <p:cNvPr id="3" name="Rectangle 2"/>
          <p:cNvSpPr/>
          <p:nvPr/>
        </p:nvSpPr>
        <p:spPr>
          <a:xfrm>
            <a:off x="583968" y="2824154"/>
            <a:ext cx="3720682" cy="954107"/>
          </a:xfrm>
          <a:prstGeom prst="rect">
            <a:avLst/>
          </a:prstGeom>
        </p:spPr>
        <p:txBody>
          <a:bodyPr wrap="square">
            <a:spAutoFit/>
          </a:bodyPr>
          <a:lstStyle/>
          <a:p>
            <a:pPr algn="just"/>
            <a:r>
              <a:rPr lang="en-US" b="1" smtClean="0">
                <a:ea typeface="Calibri" panose="020F0502020204030204" pitchFamily="34" charset="0"/>
                <a:cs typeface="Times New Roman" panose="02020603050405020304" pitchFamily="18" charset="0"/>
                <a:sym typeface="Wingdings" panose="05000000000000000000" pitchFamily="2" charset="2"/>
              </a:rPr>
              <a:t>    </a:t>
            </a:r>
            <a:r>
              <a:rPr lang="en-US" smtClean="0">
                <a:latin typeface="Times New Roman" panose="02020603050405020304" pitchFamily="18" charset="0"/>
                <a:ea typeface="Calibri" panose="020F0502020204030204" pitchFamily="34" charset="0"/>
              </a:rPr>
              <a:t>Nếu </a:t>
            </a:r>
            <a:r>
              <a:rPr lang="en-US">
                <a:latin typeface="Times New Roman" panose="02020603050405020304" pitchFamily="18" charset="0"/>
                <a:ea typeface="Calibri" panose="020F0502020204030204" pitchFamily="34" charset="0"/>
              </a:rPr>
              <a:t>ta triển khai 2 ứng dụng stateful trên hệ thống cluster thì có 1 phương pháp đơn giản là cài đặt cả 2 ứng dụng ấy vào mỗi node của cluster </a:t>
            </a:r>
            <a:endParaRPr lang="en-US"/>
          </a:p>
        </p:txBody>
      </p:sp>
      <p:sp>
        <p:nvSpPr>
          <p:cNvPr id="5" name="Rectangle 4"/>
          <p:cNvSpPr/>
          <p:nvPr/>
        </p:nvSpPr>
        <p:spPr>
          <a:xfrm>
            <a:off x="608607" y="2828479"/>
            <a:ext cx="3792696" cy="1169551"/>
          </a:xfrm>
          <a:prstGeom prst="rect">
            <a:avLst/>
          </a:prstGeom>
        </p:spPr>
        <p:txBody>
          <a:bodyPr wrap="square">
            <a:spAutoFit/>
          </a:bodyPr>
          <a:lstStyle/>
          <a:p>
            <a:pPr algn="just"/>
            <a:r>
              <a:rPr lang="en-US" smtClean="0">
                <a:latin typeface="Times New Roman" panose="02020603050405020304" pitchFamily="18" charset="0"/>
                <a:ea typeface="Calibri" panose="020F0502020204030204" pitchFamily="34" charset="0"/>
              </a:rPr>
              <a:t>    </a:t>
            </a:r>
            <a:r>
              <a:rPr lang="en-US" smtClean="0">
                <a:latin typeface="Times New Roman" panose="02020603050405020304" pitchFamily="18" charset="0"/>
                <a:ea typeface="Calibri" panose="020F0502020204030204" pitchFamily="34" charset="0"/>
                <a:sym typeface="Wingdings" panose="05000000000000000000" pitchFamily="2" charset="2"/>
              </a:rPr>
              <a:t></a:t>
            </a:r>
            <a:r>
              <a:rPr lang="en-US" smtClean="0">
                <a:latin typeface="Times New Roman" panose="02020603050405020304" pitchFamily="18" charset="0"/>
                <a:ea typeface="Calibri" panose="020F0502020204030204" pitchFamily="34" charset="0"/>
              </a:rPr>
              <a:t>Tạo </a:t>
            </a:r>
            <a:r>
              <a:rPr lang="en-US">
                <a:latin typeface="Times New Roman" panose="02020603050405020304" pitchFamily="18" charset="0"/>
                <a:ea typeface="Calibri" panose="020F0502020204030204" pitchFamily="34" charset="0"/>
              </a:rPr>
              <a:t>2 hệ thống cluster riêng lẻ, trong mỗi cluster cài đặt duy nhất 1 ứng </a:t>
            </a:r>
            <a:r>
              <a:rPr lang="en-US" smtClean="0">
                <a:latin typeface="Times New Roman" panose="02020603050405020304" pitchFamily="18" charset="0"/>
                <a:ea typeface="Calibri" panose="020F0502020204030204" pitchFamily="34" charset="0"/>
              </a:rPr>
              <a:t>dụng. </a:t>
            </a:r>
            <a:r>
              <a:rPr lang="en-US">
                <a:latin typeface="Times New Roman" panose="02020603050405020304" pitchFamily="18" charset="0"/>
                <a:ea typeface="Calibri" panose="020F0502020204030204" pitchFamily="34" charset="0"/>
              </a:rPr>
              <a:t>Ở cấu trúc này thì hệ thống sẽ hiệu quả </a:t>
            </a:r>
            <a:r>
              <a:rPr lang="en-US" smtClean="0">
                <a:latin typeface="Times New Roman" panose="02020603050405020304" pitchFamily="18" charset="0"/>
                <a:ea typeface="Calibri" panose="020F0502020204030204" pitchFamily="34" charset="0"/>
              </a:rPr>
              <a:t>hơn </a:t>
            </a:r>
            <a:r>
              <a:rPr lang="en-US">
                <a:latin typeface="Times New Roman" panose="02020603050405020304" pitchFamily="18" charset="0"/>
                <a:ea typeface="Calibri" panose="020F0502020204030204" pitchFamily="34" charset="0"/>
              </a:rPr>
              <a:t>nếu có ứng dụng nào đó bị lỗi thì cũng không ảnh hưởng đến các ứng dụng khác</a:t>
            </a:r>
            <a:endParaRPr lang="en-US"/>
          </a:p>
        </p:txBody>
      </p:sp>
      <p:sp>
        <p:nvSpPr>
          <p:cNvPr id="6" name="Rectangle 5"/>
          <p:cNvSpPr/>
          <p:nvPr/>
        </p:nvSpPr>
        <p:spPr>
          <a:xfrm>
            <a:off x="630616" y="2989775"/>
            <a:ext cx="3706874" cy="738664"/>
          </a:xfrm>
          <a:prstGeom prst="rect">
            <a:avLst/>
          </a:prstGeom>
        </p:spPr>
        <p:txBody>
          <a:bodyPr wrap="square">
            <a:spAutoFit/>
          </a:bodyPr>
          <a:lstStyle/>
          <a:p>
            <a:pPr algn="just"/>
            <a:r>
              <a:rPr lang="en-US" smtClean="0">
                <a:latin typeface="Times New Roman" panose="02020603050405020304" pitchFamily="18" charset="0"/>
                <a:ea typeface="Calibri" panose="020F0502020204030204" pitchFamily="34" charset="0"/>
              </a:rPr>
              <a:t>   </a:t>
            </a:r>
            <a:r>
              <a:rPr lang="en-US" smtClean="0">
                <a:latin typeface="Times New Roman" panose="02020603050405020304" pitchFamily="18" charset="0"/>
                <a:ea typeface="Calibri" panose="020F0502020204030204" pitchFamily="34" charset="0"/>
                <a:sym typeface="Wingdings" panose="05000000000000000000" pitchFamily="2" charset="2"/>
              </a:rPr>
              <a:t></a:t>
            </a:r>
            <a:r>
              <a:rPr lang="en-US" smtClean="0">
                <a:latin typeface="Times New Roman" panose="02020603050405020304" pitchFamily="18" charset="0"/>
                <a:ea typeface="Calibri" panose="020F0502020204030204" pitchFamily="34" charset="0"/>
              </a:rPr>
              <a:t>Triển </a:t>
            </a:r>
            <a:r>
              <a:rPr lang="en-US">
                <a:latin typeface="Times New Roman" panose="02020603050405020304" pitchFamily="18" charset="0"/>
                <a:ea typeface="Calibri" panose="020F0502020204030204" pitchFamily="34" charset="0"/>
              </a:rPr>
              <a:t>khai cả 2 ứng dụng trên cùng 1 cluster, mỗi node cài 1 ứng dụng nhưng khác với loại 1 là sẽ có 1 cluster làm nhiệm vụ backup. </a:t>
            </a:r>
            <a:endParaRPr lang="en-US"/>
          </a:p>
        </p:txBody>
      </p:sp>
    </p:spTree>
    <p:extLst>
      <p:ext uri="{BB962C8B-B14F-4D97-AF65-F5344CB8AC3E}">
        <p14:creationId xmlns:p14="http://schemas.microsoft.com/office/powerpoint/2010/main" val="60264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inVertic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grpId="1" nodeType="clickEffect">
                                  <p:stCondLst>
                                    <p:cond delay="0"/>
                                  </p:stCondLst>
                                  <p:childTnLst>
                                    <p:anim calcmode="lin" valueType="num">
                                      <p:cBhvr additive="base">
                                        <p:cTn id="25" dur="500"/>
                                        <p:tgtEl>
                                          <p:spTgt spid="3"/>
                                        </p:tgtEl>
                                        <p:attrNameLst>
                                          <p:attrName>ppt_x</p:attrName>
                                        </p:attrNameLst>
                                      </p:cBhvr>
                                      <p:tavLst>
                                        <p:tav tm="0">
                                          <p:val>
                                            <p:strVal val="ppt_x"/>
                                          </p:val>
                                        </p:tav>
                                        <p:tav tm="100000">
                                          <p:val>
                                            <p:strVal val="ppt_x"/>
                                          </p:val>
                                        </p:tav>
                                      </p:tavLst>
                                    </p:anim>
                                    <p:anim calcmode="lin" valueType="num">
                                      <p:cBhvr additive="base">
                                        <p:cTn id="26" dur="500"/>
                                        <p:tgtEl>
                                          <p:spTgt spid="3"/>
                                        </p:tgtEl>
                                        <p:attrNameLst>
                                          <p:attrName>ppt_y</p:attrName>
                                        </p:attrNameLst>
                                      </p:cBhvr>
                                      <p:tavLst>
                                        <p:tav tm="0">
                                          <p:val>
                                            <p:strVal val="ppt_y"/>
                                          </p:val>
                                        </p:tav>
                                        <p:tav tm="100000">
                                          <p:val>
                                            <p:strVal val="1+ppt_h/2"/>
                                          </p:val>
                                        </p:tav>
                                      </p:tavLst>
                                    </p:anim>
                                    <p:set>
                                      <p:cBhvr>
                                        <p:cTn id="27" dur="1" fill="hold">
                                          <p:stCondLst>
                                            <p:cond delay="499"/>
                                          </p:stCondLst>
                                        </p:cTn>
                                        <p:tgtEl>
                                          <p:spTgt spid="3"/>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53"/>
                                        </p:tgtEl>
                                        <p:attrNameLst>
                                          <p:attrName>ppt_x</p:attrName>
                                        </p:attrNameLst>
                                      </p:cBhvr>
                                      <p:tavLst>
                                        <p:tav tm="0">
                                          <p:val>
                                            <p:strVal val="ppt_x"/>
                                          </p:val>
                                        </p:tav>
                                        <p:tav tm="100000">
                                          <p:val>
                                            <p:strVal val="ppt_x"/>
                                          </p:val>
                                        </p:tav>
                                      </p:tavLst>
                                    </p:anim>
                                    <p:anim calcmode="lin" valueType="num">
                                      <p:cBhvr additive="base">
                                        <p:cTn id="30" dur="500"/>
                                        <p:tgtEl>
                                          <p:spTgt spid="53"/>
                                        </p:tgtEl>
                                        <p:attrNameLst>
                                          <p:attrName>ppt_y</p:attrName>
                                        </p:attrNameLst>
                                      </p:cBhvr>
                                      <p:tavLst>
                                        <p:tav tm="0">
                                          <p:val>
                                            <p:strVal val="ppt_y"/>
                                          </p:val>
                                        </p:tav>
                                        <p:tav tm="100000">
                                          <p:val>
                                            <p:strVal val="1+ppt_h/2"/>
                                          </p:val>
                                        </p:tav>
                                      </p:tavLst>
                                    </p:anim>
                                    <p:set>
                                      <p:cBhvr>
                                        <p:cTn id="31" dur="1" fill="hold">
                                          <p:stCondLst>
                                            <p:cond delay="499"/>
                                          </p:stCondLst>
                                        </p:cTn>
                                        <p:tgtEl>
                                          <p:spTgt spid="5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1" nodeType="clickEffect">
                                  <p:stCondLst>
                                    <p:cond delay="0"/>
                                  </p:stCondLst>
                                  <p:childTnLst>
                                    <p:anim calcmode="lin" valueType="num">
                                      <p:cBhvr additive="base">
                                        <p:cTn id="44" dur="500"/>
                                        <p:tgtEl>
                                          <p:spTgt spid="5"/>
                                        </p:tgtEl>
                                        <p:attrNameLst>
                                          <p:attrName>ppt_x</p:attrName>
                                        </p:attrNameLst>
                                      </p:cBhvr>
                                      <p:tavLst>
                                        <p:tav tm="0">
                                          <p:val>
                                            <p:strVal val="ppt_x"/>
                                          </p:val>
                                        </p:tav>
                                        <p:tav tm="100000">
                                          <p:val>
                                            <p:strVal val="ppt_x"/>
                                          </p:val>
                                        </p:tav>
                                      </p:tavLst>
                                    </p:anim>
                                    <p:anim calcmode="lin" valueType="num">
                                      <p:cBhvr additive="base">
                                        <p:cTn id="45" dur="500"/>
                                        <p:tgtEl>
                                          <p:spTgt spid="5"/>
                                        </p:tgtEl>
                                        <p:attrNameLst>
                                          <p:attrName>ppt_y</p:attrName>
                                        </p:attrNameLst>
                                      </p:cBhvr>
                                      <p:tavLst>
                                        <p:tav tm="0">
                                          <p:val>
                                            <p:strVal val="ppt_y"/>
                                          </p:val>
                                        </p:tav>
                                        <p:tav tm="100000">
                                          <p:val>
                                            <p:strVal val="1+ppt_h/2"/>
                                          </p:val>
                                        </p:tav>
                                      </p:tavLst>
                                    </p:anim>
                                    <p:set>
                                      <p:cBhvr>
                                        <p:cTn id="46" dur="1" fill="hold">
                                          <p:stCondLst>
                                            <p:cond delay="499"/>
                                          </p:stCondLst>
                                        </p:cTn>
                                        <p:tgtEl>
                                          <p:spTgt spid="5"/>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54"/>
                                        </p:tgtEl>
                                        <p:attrNameLst>
                                          <p:attrName>ppt_x</p:attrName>
                                        </p:attrNameLst>
                                      </p:cBhvr>
                                      <p:tavLst>
                                        <p:tav tm="0">
                                          <p:val>
                                            <p:strVal val="ppt_x"/>
                                          </p:val>
                                        </p:tav>
                                        <p:tav tm="100000">
                                          <p:val>
                                            <p:strVal val="ppt_x"/>
                                          </p:val>
                                        </p:tav>
                                      </p:tavLst>
                                    </p:anim>
                                    <p:anim calcmode="lin" valueType="num">
                                      <p:cBhvr additive="base">
                                        <p:cTn id="49" dur="500"/>
                                        <p:tgtEl>
                                          <p:spTgt spid="54"/>
                                        </p:tgtEl>
                                        <p:attrNameLst>
                                          <p:attrName>ppt_y</p:attrName>
                                        </p:attrNameLst>
                                      </p:cBhvr>
                                      <p:tavLst>
                                        <p:tav tm="0">
                                          <p:val>
                                            <p:strVal val="ppt_y"/>
                                          </p:val>
                                        </p:tav>
                                        <p:tav tm="100000">
                                          <p:val>
                                            <p:strVal val="1+ppt_h/2"/>
                                          </p:val>
                                        </p:tav>
                                      </p:tavLst>
                                    </p:anim>
                                    <p:set>
                                      <p:cBhvr>
                                        <p:cTn id="50" dur="1" fill="hold">
                                          <p:stCondLst>
                                            <p:cond delay="499"/>
                                          </p:stCondLst>
                                        </p:cTn>
                                        <p:tgtEl>
                                          <p:spTgt spid="5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left)">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2" grpId="0"/>
      <p:bldP spid="3" grpId="0"/>
      <p:bldP spid="3" grpId="1"/>
      <p:bldP spid="5" grpId="0"/>
      <p:bldP spid="5" grpId="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9"/>
          <p:cNvSpPr/>
          <p:nvPr/>
        </p:nvSpPr>
        <p:spPr>
          <a:xfrm>
            <a:off x="720000" y="711430"/>
            <a:ext cx="3763100" cy="28877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823;p41"/>
          <p:cNvGrpSpPr/>
          <p:nvPr/>
        </p:nvGrpSpPr>
        <p:grpSpPr>
          <a:xfrm>
            <a:off x="-4233768" y="-1285069"/>
            <a:ext cx="3382053" cy="3380397"/>
            <a:chOff x="719878" y="1032266"/>
            <a:chExt cx="3382053" cy="3078966"/>
          </a:xfrm>
        </p:grpSpPr>
        <p:sp>
          <p:nvSpPr>
            <p:cNvPr id="10" name="Google Shape;824;p41"/>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25;p41"/>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6;p41"/>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7;p41"/>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8;p41"/>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9;p41"/>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0;p41"/>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1;p41"/>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2;p41"/>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3;p41"/>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4;p41"/>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5;p41"/>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6;p41"/>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7;p41"/>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8;p41"/>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9;p41"/>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41"/>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1;p41"/>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2;p41"/>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3;p41"/>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4;p41"/>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5;p41"/>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6;p41"/>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7;p41"/>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8;p41"/>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9;p41"/>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0;p41"/>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1;p41"/>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2;p41"/>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044;p47"/>
          <p:cNvSpPr/>
          <p:nvPr/>
        </p:nvSpPr>
        <p:spPr>
          <a:xfrm>
            <a:off x="-3332667" y="5311663"/>
            <a:ext cx="3504386" cy="309736"/>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III. CLUSTER</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0" name="Google Shape;738;p37"/>
          <p:cNvSpPr txBox="1">
            <a:spLocks/>
          </p:cNvSpPr>
          <p:nvPr/>
        </p:nvSpPr>
        <p:spPr>
          <a:xfrm>
            <a:off x="887447" y="498478"/>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4.Cơ chế hoạt động </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61" name="Straight Connector 60"/>
          <p:cNvCxnSpPr/>
          <p:nvPr/>
        </p:nvCxnSpPr>
        <p:spPr>
          <a:xfrm>
            <a:off x="508000" y="622760"/>
            <a:ext cx="6324600" cy="0"/>
          </a:xfrm>
          <a:prstGeom prst="line">
            <a:avLst/>
          </a:prstGeom>
          <a:ln/>
        </p:spPr>
        <p:style>
          <a:lnRef idx="2">
            <a:schemeClr val="accent2"/>
          </a:lnRef>
          <a:fillRef idx="0">
            <a:schemeClr val="accent2"/>
          </a:fillRef>
          <a:effectRef idx="1">
            <a:schemeClr val="accent2"/>
          </a:effectRef>
          <a:fontRef idx="minor">
            <a:schemeClr val="tx1"/>
          </a:fontRef>
        </p:style>
      </p:cxnSp>
      <p:sp>
        <p:nvSpPr>
          <p:cNvPr id="2" name="Rectangle 1"/>
          <p:cNvSpPr/>
          <p:nvPr/>
        </p:nvSpPr>
        <p:spPr>
          <a:xfrm>
            <a:off x="220771" y="1643557"/>
            <a:ext cx="4572000" cy="1077218"/>
          </a:xfrm>
          <a:prstGeom prst="rect">
            <a:avLst/>
          </a:prstGeom>
        </p:spPr>
        <p:txBody>
          <a:bodyPr>
            <a:spAutoFit/>
          </a:bodyPr>
          <a:lstStyle/>
          <a:p>
            <a:r>
              <a:rPr lang="en-US" sz="1600" b="1" i="1">
                <a:latin typeface="Times New Roman" panose="02020603050405020304" pitchFamily="18" charset="0"/>
                <a:ea typeface="Calibri" panose="020F0502020204030204" pitchFamily="34" charset="0"/>
                <a:cs typeface="Times New Roman" panose="02020603050405020304" pitchFamily="18" charset="0"/>
              </a:rPr>
              <a:t>- Nếu một node chủ động bị sự cố và có một node thụ động đang sẵn sàng,</a:t>
            </a:r>
            <a:r>
              <a:rPr lang="en-US" sz="1600" b="1">
                <a:latin typeface="Times New Roman" panose="02020603050405020304" pitchFamily="18" charset="0"/>
                <a:ea typeface="Calibri" panose="020F0502020204030204" pitchFamily="34" charset="0"/>
                <a:cs typeface="Times New Roman" panose="02020603050405020304" pitchFamily="18" charset="0"/>
              </a:rPr>
              <a:t> </a:t>
            </a:r>
            <a:r>
              <a:rPr lang="en-US" sz="1600">
                <a:latin typeface="Times New Roman" panose="02020603050405020304" pitchFamily="18" charset="0"/>
                <a:ea typeface="Calibri" panose="020F0502020204030204" pitchFamily="34" charset="0"/>
                <a:cs typeface="Times New Roman" panose="02020603050405020304" pitchFamily="18" charset="0"/>
              </a:rPr>
              <a:t>các ứng dụng và dịch vụ đang chạy trên node hỏng có thể lập tức được chuyển sang node thụ động</a:t>
            </a:r>
            <a:r>
              <a:rPr lang="en-US" sz="1600" smtClean="0">
                <a:latin typeface="Times New Roman" panose="02020603050405020304" pitchFamily="18" charset="0"/>
                <a:ea typeface="Calibri" panose="020F0502020204030204" pitchFamily="34"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p:txBody>
      </p:sp>
      <p:sp>
        <p:nvSpPr>
          <p:cNvPr id="3" name="Rectangle 2"/>
          <p:cNvSpPr/>
          <p:nvPr/>
        </p:nvSpPr>
        <p:spPr>
          <a:xfrm>
            <a:off x="195371" y="2850725"/>
            <a:ext cx="4572000" cy="1077218"/>
          </a:xfrm>
          <a:prstGeom prst="rect">
            <a:avLst/>
          </a:prstGeom>
        </p:spPr>
        <p:txBody>
          <a:bodyPr>
            <a:spAutoFit/>
          </a:bodyPr>
          <a:lstStyle/>
          <a:p>
            <a:r>
              <a:rPr lang="en-US" sz="1600" b="1" i="1">
                <a:latin typeface="Times New Roman" panose="02020603050405020304" pitchFamily="18" charset="0"/>
                <a:ea typeface="Calibri" panose="020F0502020204030204" pitchFamily="34" charset="0"/>
                <a:cs typeface="Times New Roman" panose="02020603050405020304" pitchFamily="18" charset="0"/>
              </a:rPr>
              <a:t>- Nếu tất cả các máy chủ trong cluster là chủ động và có một node bị sự cố,</a:t>
            </a:r>
            <a:r>
              <a:rPr lang="en-US" sz="1600">
                <a:latin typeface="Times New Roman" panose="02020603050405020304" pitchFamily="18" charset="0"/>
                <a:ea typeface="Calibri" panose="020F0502020204030204" pitchFamily="34" charset="0"/>
                <a:cs typeface="Times New Roman" panose="02020603050405020304" pitchFamily="18" charset="0"/>
              </a:rPr>
              <a:t> các ứng dụng và dịch vụ đang chạy trên máy chủ hỏng sẽ phải chuyển sang một máy chủ khác cũng đóng vai trò node chủ động. </a:t>
            </a:r>
            <a:endParaRPr lang="en-US" sz="1600">
              <a:latin typeface="Times New Roman" panose="02020603050405020304" pitchFamily="18" charset="0"/>
              <a:cs typeface="Times New Roman" panose="02020603050405020304" pitchFamily="18" charset="0"/>
            </a:endParaRPr>
          </a:p>
        </p:txBody>
      </p:sp>
      <p:sp>
        <p:nvSpPr>
          <p:cNvPr id="5" name="Rectangle 4"/>
          <p:cNvSpPr/>
          <p:nvPr/>
        </p:nvSpPr>
        <p:spPr>
          <a:xfrm>
            <a:off x="9620384" y="-207697"/>
            <a:ext cx="5336248" cy="5829096"/>
          </a:xfrm>
          <a:prstGeom prst="rect">
            <a:avLst/>
          </a:prstGeom>
        </p:spPr>
        <p:txBody>
          <a:bodyPr wrap="square">
            <a:spAutoFit/>
          </a:bodyPr>
          <a:lstStyle/>
          <a:p>
            <a:pPr marL="457200" indent="457200" algn="just">
              <a:spcAft>
                <a:spcPts val="750"/>
              </a:spcAft>
            </a:pPr>
            <a:r>
              <a:rPr lang="en-US" i="1">
                <a:solidFill>
                  <a:srgbClr val="333333"/>
                </a:solidFill>
                <a:latin typeface="Times New Roman" panose="02020603050405020304" pitchFamily="18" charset="0"/>
                <a:ea typeface="Times New Roman" panose="02020603050405020304" pitchFamily="18" charset="0"/>
              </a:rPr>
              <a:t>Hiệu quả chi phí:</a:t>
            </a:r>
            <a:endParaRPr lang="en-US">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Trong cụm máy tính thì hiệu quả chi phí là tỷ lệ chi phí so với đầu ra.</a:t>
            </a:r>
            <a:endParaRPr lang="en-US" sz="160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Đó là nhóm kết nối của máy tính với cụm máy tính rẻ hơn nhiều so với máy tính lớn.</a:t>
            </a:r>
            <a:endParaRPr lang="en-US" sz="160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spcAft>
                <a:spcPts val="750"/>
              </a:spcAft>
            </a:pPr>
            <a:r>
              <a:rPr lang="en-US" i="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Tốc độ xử lý: Tốc độ xử lý của cụm máy tính giống như máy tính lớn.</a:t>
            </a:r>
            <a:endParaRPr lang="en-US" sz="160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spcAft>
                <a:spcPts val="750"/>
              </a:spcAft>
            </a:pPr>
            <a:r>
              <a:rPr lang="en-US">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Khả năng mở rộng: Lợi ích tốt nhất của cụm máy tính là nó có thể được mở rộng dễ dàng bằng cách thêm máy trạm để bàn bổ sung vào hệ thống.</a:t>
            </a:r>
            <a:endParaRPr lang="en-US" sz="1600">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50000"/>
              </a:lnSpc>
              <a:spcAft>
                <a:spcPts val="750"/>
              </a:spcAft>
            </a:pPr>
            <a:r>
              <a:rPr lang="en-US" i="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Tính sẵn có:</a:t>
            </a:r>
            <a:endParaRPr lang="en-US" sz="16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Nếu bất kỳ node nào bị lỗi trong cụm máy tính, một node khác trong cụm tiếp tục cung cấp xử lý không bị gián đoạn.</a:t>
            </a:r>
            <a:endParaRPr lang="en-US" sz="160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Khi một hệ thống máy tính lớn bị lỗi, toàn bộ hệ thống bị lỗi.</a:t>
            </a:r>
            <a:endParaRPr lang="en-US" sz="160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Cái này nếu bạn nào đã hình dung ra cách hoạt động của một server thì sẽ rất dễ hình dung.</a:t>
            </a:r>
            <a:endParaRPr lang="en-US" sz="160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nSpc>
                <a:spcPct val="107000"/>
              </a:lnSpc>
              <a:spcAft>
                <a:spcPts val="800"/>
              </a:spcAft>
            </a:pPr>
            <a:r>
              <a:rPr lang="en-US" sz="1600" b="1" kern="180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54" name="Google Shape;1045;p47"/>
          <p:cNvGrpSpPr/>
          <p:nvPr/>
        </p:nvGrpSpPr>
        <p:grpSpPr>
          <a:xfrm>
            <a:off x="4889722" y="1294610"/>
            <a:ext cx="4137767" cy="3491457"/>
            <a:chOff x="5251825" y="1581500"/>
            <a:chExt cx="2706125" cy="2167400"/>
          </a:xfrm>
        </p:grpSpPr>
        <p:sp>
          <p:nvSpPr>
            <p:cNvPr id="55"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p:cNvSpPr/>
          <p:nvPr/>
        </p:nvSpPr>
        <p:spPr>
          <a:xfrm>
            <a:off x="4953925" y="1365941"/>
            <a:ext cx="3989720" cy="241228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497179" y="1425055"/>
            <a:ext cx="4446466" cy="2354491"/>
          </a:xfrm>
          <a:prstGeom prst="rect">
            <a:avLst/>
          </a:prstGeom>
        </p:spPr>
        <p:txBody>
          <a:bodyPr wrap="square">
            <a:spAutoFit/>
          </a:bodyPr>
          <a:lstStyle/>
          <a:p>
            <a:pPr marL="457200" indent="457200"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Lý tưởng nhất là mỗi cluster nhiều node có ít nhất hai node làm máy điều khiển vùng và đảm nhiệm việc failover đối với những dịch vụ vùng thiết yếu.</a:t>
            </a:r>
          </a:p>
          <a:p>
            <a:pPr marL="457200" indent="457200"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 Nếu không như vậy thì khả năng sẵn sàng của các tài nguyên trên cluster sẽ bị phụ thuộc vào khả năng sẵn sàng của các máy điều khiển trong domain.</a:t>
            </a: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p:cNvSpPr txBox="1"/>
          <p:nvPr/>
        </p:nvSpPr>
        <p:spPr>
          <a:xfrm>
            <a:off x="5379410" y="1895893"/>
            <a:ext cx="3229796" cy="1323439"/>
          </a:xfrm>
          <a:prstGeom prst="rect">
            <a:avLst/>
          </a:prstGeom>
          <a:noFill/>
        </p:spPr>
        <p:txBody>
          <a:bodyPr wrap="square" rtlCol="0">
            <a:spAutoFit/>
          </a:bodyPr>
          <a:lstStyle/>
          <a:p>
            <a:r>
              <a:rPr lang="en-US" sz="1600" b="1" smtClean="0">
                <a:latin typeface="Times New Roman" panose="02020603050405020304" pitchFamily="18" charset="0"/>
                <a:cs typeface="Times New Roman" panose="02020603050405020304" pitchFamily="18" charset="0"/>
              </a:rPr>
              <a:t>Lợi ích của việc dử dụng Cluster</a:t>
            </a:r>
            <a:r>
              <a:rPr lang="en-US" sz="1600" smtClean="0">
                <a:latin typeface="Times New Roman" panose="02020603050405020304" pitchFamily="18" charset="0"/>
                <a:cs typeface="Times New Roman" panose="02020603050405020304" pitchFamily="18" charset="0"/>
              </a:rPr>
              <a:t>:</a:t>
            </a:r>
          </a:p>
          <a:p>
            <a:pPr marL="285750" indent="-285750">
              <a:buFontTx/>
              <a:buChar char="-"/>
            </a:pPr>
            <a:r>
              <a:rPr lang="en-US" sz="160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Hiệu quả chi phí</a:t>
            </a:r>
          </a:p>
          <a:p>
            <a:pPr marL="285750" indent="-285750">
              <a:buFontTx/>
              <a:buChar char="-"/>
            </a:pPr>
            <a:r>
              <a:rPr lang="en-US" sz="160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Tốc độ xử lí</a:t>
            </a:r>
          </a:p>
          <a:p>
            <a:pPr marL="285750" indent="-285750">
              <a:buFontTx/>
              <a:buChar char="-"/>
            </a:pPr>
            <a:r>
              <a:rPr lang="en-US" sz="160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Có khả năng mở rộng</a:t>
            </a:r>
          </a:p>
          <a:p>
            <a:pPr marL="285750" indent="-285750">
              <a:buFontTx/>
              <a:buChar char="-"/>
            </a:pPr>
            <a:r>
              <a:rPr lang="en-US" sz="1600" smtClean="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Tính sẵn có</a:t>
            </a:r>
            <a:endParaRPr lang="en-US" sz="160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987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inVertic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0">
                                            <p:txEl>
                                              <p:pRg st="0" end="0"/>
                                            </p:txEl>
                                          </p:spTgt>
                                        </p:tgtEl>
                                        <p:attrNameLst>
                                          <p:attrName>style.visibility</p:attrName>
                                        </p:attrNameLst>
                                      </p:cBhvr>
                                      <p:to>
                                        <p:strVal val="visible"/>
                                      </p:to>
                                    </p:set>
                                    <p:animEffect transition="in" filter="wipe(down)">
                                      <p:cBhvr>
                                        <p:cTn id="24" dur="500"/>
                                        <p:tgtEl>
                                          <p:spTgt spid="7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0">
                                            <p:txEl>
                                              <p:pRg st="1" end="1"/>
                                            </p:txEl>
                                          </p:spTgt>
                                        </p:tgtEl>
                                        <p:attrNameLst>
                                          <p:attrName>style.visibility</p:attrName>
                                        </p:attrNameLst>
                                      </p:cBhvr>
                                      <p:to>
                                        <p:strVal val="visible"/>
                                      </p:to>
                                    </p:set>
                                    <p:animEffect transition="in" filter="wipe(down)">
                                      <p:cBhvr>
                                        <p:cTn id="29" dur="500"/>
                                        <p:tgtEl>
                                          <p:spTgt spid="70">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xit" presetSubtype="10" fill="hold" grpId="0" nodeType="clickEffect">
                                  <p:stCondLst>
                                    <p:cond delay="0"/>
                                  </p:stCondLst>
                                  <p:childTnLst>
                                    <p:animEffect transition="out" filter="randombar(horizontal)">
                                      <p:cBhvr>
                                        <p:cTn id="33" dur="500"/>
                                        <p:tgtEl>
                                          <p:spTgt spid="70">
                                            <p:txEl>
                                              <p:pRg st="0" end="0"/>
                                            </p:txEl>
                                          </p:spTgt>
                                        </p:tgtEl>
                                      </p:cBhvr>
                                    </p:animEffect>
                                    <p:set>
                                      <p:cBhvr>
                                        <p:cTn id="34" dur="1" fill="hold">
                                          <p:stCondLst>
                                            <p:cond delay="499"/>
                                          </p:stCondLst>
                                        </p:cTn>
                                        <p:tgtEl>
                                          <p:spTgt spid="70">
                                            <p:txEl>
                                              <p:pRg st="0" end="0"/>
                                            </p:txEl>
                                          </p:spTgt>
                                        </p:tgtEl>
                                        <p:attrNameLst>
                                          <p:attrName>style.visibility</p:attrName>
                                        </p:attrNameLst>
                                      </p:cBhvr>
                                      <p:to>
                                        <p:strVal val="hidden"/>
                                      </p:to>
                                    </p:set>
                                  </p:childTnLst>
                                </p:cTn>
                              </p:par>
                              <p:par>
                                <p:cTn id="35" presetID="14" presetClass="exit" presetSubtype="10" fill="hold" grpId="0" nodeType="withEffect">
                                  <p:stCondLst>
                                    <p:cond delay="0"/>
                                  </p:stCondLst>
                                  <p:childTnLst>
                                    <p:animEffect transition="out" filter="randombar(horizontal)">
                                      <p:cBhvr>
                                        <p:cTn id="36" dur="500"/>
                                        <p:tgtEl>
                                          <p:spTgt spid="70">
                                            <p:txEl>
                                              <p:pRg st="1" end="1"/>
                                            </p:txEl>
                                          </p:spTgt>
                                        </p:tgtEl>
                                      </p:cBhvr>
                                    </p:animEffect>
                                    <p:set>
                                      <p:cBhvr>
                                        <p:cTn id="37" dur="1" fill="hold">
                                          <p:stCondLst>
                                            <p:cond delay="499"/>
                                          </p:stCondLst>
                                        </p:cTn>
                                        <p:tgtEl>
                                          <p:spTgt spid="70">
                                            <p:txEl>
                                              <p:pRg st="1" end="1"/>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fade">
                                      <p:cBhvr>
                                        <p:cTn id="42" dur="1000"/>
                                        <p:tgtEl>
                                          <p:spTgt spid="7">
                                            <p:txEl>
                                              <p:pRg st="0" end="0"/>
                                            </p:txEl>
                                          </p:spTgt>
                                        </p:tgtEl>
                                      </p:cBhvr>
                                    </p:animEffect>
                                    <p:anim calcmode="lin" valueType="num">
                                      <p:cBhvr>
                                        <p:cTn id="4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additive="base">
                                        <p:cTn id="4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additive="base">
                                        <p:cTn id="5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anim calcmode="lin" valueType="num">
                                      <p:cBhvr additive="base">
                                        <p:cTn id="6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xEl>
                                              <p:pRg st="4" end="4"/>
                                            </p:txEl>
                                          </p:spTgt>
                                        </p:tgtEl>
                                        <p:attrNameLst>
                                          <p:attrName>style.visibility</p:attrName>
                                        </p:attrNameLst>
                                      </p:cBhvr>
                                      <p:to>
                                        <p:strVal val="visible"/>
                                      </p:to>
                                    </p:set>
                                    <p:anim calcmode="lin" valueType="num">
                                      <p:cBhvr additive="base">
                                        <p:cTn id="6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2" grpId="0"/>
      <p:bldP spid="3" grpId="0"/>
      <p:bldP spid="70"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57" name="Google Shape;808;p39"/>
          <p:cNvSpPr/>
          <p:nvPr/>
        </p:nvSpPr>
        <p:spPr>
          <a:xfrm>
            <a:off x="720000" y="711430"/>
            <a:ext cx="3763100" cy="288770"/>
          </a:xfrm>
          <a:prstGeom prst="roundRect">
            <a:avLst>
              <a:gd name="adj" fmla="val 50000"/>
            </a:avLst>
          </a:prstGeom>
          <a:solidFill>
            <a:srgbClr val="D2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823;p41"/>
          <p:cNvGrpSpPr/>
          <p:nvPr/>
        </p:nvGrpSpPr>
        <p:grpSpPr>
          <a:xfrm>
            <a:off x="9368574" y="864000"/>
            <a:ext cx="3382053" cy="3380397"/>
            <a:chOff x="719878" y="1032266"/>
            <a:chExt cx="3382053" cy="3078966"/>
          </a:xfrm>
        </p:grpSpPr>
        <p:sp>
          <p:nvSpPr>
            <p:cNvPr id="10" name="Google Shape;824;p41"/>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25;p41"/>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6;p41"/>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7;p41"/>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8;p41"/>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9;p41"/>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0;p41"/>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1;p41"/>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2;p41"/>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33;p41"/>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4;p41"/>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5;p41"/>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6;p41"/>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7;p41"/>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8;p41"/>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9;p41"/>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40;p41"/>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41;p41"/>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42;p41"/>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3;p41"/>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4;p41"/>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5;p41"/>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6;p41"/>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7;p41"/>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8;p41"/>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9;p41"/>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0;p41"/>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1;p41"/>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2;p41"/>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044;p47"/>
          <p:cNvSpPr/>
          <p:nvPr/>
        </p:nvSpPr>
        <p:spPr>
          <a:xfrm>
            <a:off x="-3332667" y="5311663"/>
            <a:ext cx="3504386" cy="309736"/>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045;p47"/>
          <p:cNvGrpSpPr/>
          <p:nvPr/>
        </p:nvGrpSpPr>
        <p:grpSpPr>
          <a:xfrm>
            <a:off x="-5477927" y="66750"/>
            <a:ext cx="3551248" cy="2844279"/>
            <a:chOff x="5251825" y="1581500"/>
            <a:chExt cx="2706125" cy="2167400"/>
          </a:xfrm>
        </p:grpSpPr>
        <p:sp>
          <p:nvSpPr>
            <p:cNvPr id="41"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229;p27"/>
          <p:cNvSpPr txBox="1">
            <a:spLocks noGrp="1"/>
          </p:cNvSpPr>
          <p:nvPr>
            <p:ph type="title"/>
          </p:nvPr>
        </p:nvSpPr>
        <p:spPr>
          <a:xfrm>
            <a:off x="110400" y="98830"/>
            <a:ext cx="8843100" cy="612600"/>
          </a:xfrm>
          <a:prstGeom prst="rect">
            <a:avLst/>
          </a:prstGeom>
        </p:spPr>
        <p:txBody>
          <a:bodyPr spcFirstLastPara="1" wrap="square" lIns="91425" tIns="91425" rIns="91425" bIns="91425" anchor="t" anchorCtr="0">
            <a:noAutofit/>
          </a:bodyPr>
          <a:lstStyle/>
          <a:p>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IV. NETWORK LOAD BALANCE &amp; CLUSTER</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5"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a:latin typeface="Open Sans ExtraBold" panose="020B0906030804020204" pitchFamily="34" charset="0"/>
                <a:ea typeface="Open Sans ExtraBold" panose="020B0906030804020204" pitchFamily="34" charset="0"/>
                <a:cs typeface="Open Sans ExtraBold" panose="020B0906030804020204" pitchFamily="34" charset="0"/>
              </a:rPr>
              <a:t>1</a:t>
            </a: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.So sánh NBL và Cluster </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56" name="Straight Connector 55"/>
          <p:cNvCxnSpPr/>
          <p:nvPr/>
        </p:nvCxnSpPr>
        <p:spPr>
          <a:xfrm>
            <a:off x="508000" y="622760"/>
            <a:ext cx="5435600"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4226129157"/>
              </p:ext>
            </p:extLst>
          </p:nvPr>
        </p:nvGraphicFramePr>
        <p:xfrm>
          <a:off x="886002" y="1028700"/>
          <a:ext cx="7377326" cy="4114800"/>
        </p:xfrm>
        <a:graphic>
          <a:graphicData uri="http://schemas.openxmlformats.org/drawingml/2006/table">
            <a:tbl>
              <a:tblPr firstRow="1" bandRow="1">
                <a:tableStyleId>{84048897-303E-43AD-9ADE-D2D3306643AB}</a:tableStyleId>
              </a:tblPr>
              <a:tblGrid>
                <a:gridCol w="1383132">
                  <a:extLst>
                    <a:ext uri="{9D8B030D-6E8A-4147-A177-3AD203B41FA5}">
                      <a16:colId xmlns:a16="http://schemas.microsoft.com/office/drawing/2014/main" val="1120004095"/>
                    </a:ext>
                  </a:extLst>
                </a:gridCol>
                <a:gridCol w="3014485">
                  <a:extLst>
                    <a:ext uri="{9D8B030D-6E8A-4147-A177-3AD203B41FA5}">
                      <a16:colId xmlns:a16="http://schemas.microsoft.com/office/drawing/2014/main" val="2882917855"/>
                    </a:ext>
                  </a:extLst>
                </a:gridCol>
                <a:gridCol w="2979709">
                  <a:extLst>
                    <a:ext uri="{9D8B030D-6E8A-4147-A177-3AD203B41FA5}">
                      <a16:colId xmlns:a16="http://schemas.microsoft.com/office/drawing/2014/main" val="244724900"/>
                    </a:ext>
                  </a:extLst>
                </a:gridCol>
              </a:tblGrid>
              <a:tr h="414977">
                <a:tc>
                  <a:txBody>
                    <a:bodyPr/>
                    <a:lstStyle/>
                    <a:p>
                      <a:endParaRPr lang="en-US"/>
                    </a:p>
                  </a:txBody>
                  <a:tcPr/>
                </a:tc>
                <a:tc>
                  <a:txBody>
                    <a:bodyPr/>
                    <a:lstStyle/>
                    <a:p>
                      <a:pPr algn="ctr"/>
                      <a:r>
                        <a:rPr kumimoji="0" lang="en-US" sz="2800" b="0" i="0" u="none" strike="noStrike" kern="0" cap="none" spc="0" normalizeH="0" baseline="0" noProof="0" smtClean="0">
                          <a:ln>
                            <a:noFill/>
                          </a:ln>
                          <a:solidFill>
                            <a:schemeClr val="accent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sym typeface="Arial"/>
                        </a:rPr>
                        <a:t>NBL</a:t>
                      </a:r>
                      <a:endParaRPr lang="en-US">
                        <a:solidFill>
                          <a:schemeClr val="accent2"/>
                        </a:solidFill>
                      </a:endParaRPr>
                    </a:p>
                  </a:txBody>
                  <a:tcPr/>
                </a:tc>
                <a:tc>
                  <a:txBody>
                    <a:bodyPr/>
                    <a:lstStyle/>
                    <a:p>
                      <a:pPr algn="ctr"/>
                      <a:r>
                        <a:rPr kumimoji="0" lang="en-US" sz="2800" b="0" i="0" u="none" strike="noStrike" kern="0" cap="none" spc="0" normalizeH="0" baseline="0" noProof="0" smtClean="0">
                          <a:ln>
                            <a:noFill/>
                          </a:ln>
                          <a:solidFill>
                            <a:schemeClr val="accent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sym typeface="Arial"/>
                        </a:rPr>
                        <a:t>Cluster</a:t>
                      </a:r>
                      <a:endParaRPr lang="en-US">
                        <a:solidFill>
                          <a:schemeClr val="accent2"/>
                        </a:solidFill>
                      </a:endParaRPr>
                    </a:p>
                  </a:txBody>
                  <a:tcPr/>
                </a:tc>
                <a:extLst>
                  <a:ext uri="{0D108BD9-81ED-4DB2-BD59-A6C34878D82A}">
                    <a16:rowId xmlns:a16="http://schemas.microsoft.com/office/drawing/2014/main" val="2885431176"/>
                  </a:ext>
                </a:extLst>
              </a:tr>
              <a:tr h="5858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smtClean="0">
                          <a:ln>
                            <a:noFill/>
                          </a:ln>
                          <a:solidFill>
                            <a:schemeClr val="accent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sym typeface="Arial"/>
                        </a:rPr>
                        <a:t>Giống</a:t>
                      </a:r>
                      <a:endParaRPr kumimoji="0" lang="en-US" sz="1400" b="0" i="0" u="none" strike="noStrike" kern="0" cap="none" spc="0" normalizeH="0" baseline="0" noProof="0" smtClean="0">
                        <a:ln>
                          <a:noFill/>
                        </a:ln>
                        <a:solidFill>
                          <a:schemeClr val="accent2"/>
                        </a:solidFill>
                        <a:effectLst/>
                        <a:uLnTx/>
                        <a:uFillTx/>
                        <a:latin typeface="Arial"/>
                        <a:cs typeface="Arial"/>
                        <a:sym typeface="Arial"/>
                      </a:endParaRPr>
                    </a:p>
                    <a:p>
                      <a:pPr algn="ctr"/>
                      <a:endParaRPr lang="en-US"/>
                    </a:p>
                  </a:txBody>
                  <a:tcPr/>
                </a:tc>
                <a:tc gridSpan="2">
                  <a:txBody>
                    <a:bodyPr/>
                    <a:lstStyle/>
                    <a:p>
                      <a:pPr algn="l"/>
                      <a:r>
                        <a:rPr lang="en-US" sz="1400" b="0" i="0" u="none" strike="noStrike" cap="none" smtClean="0">
                          <a:solidFill>
                            <a:srgbClr val="000000"/>
                          </a:solidFill>
                          <a:effectLst/>
                          <a:latin typeface="Arial"/>
                          <a:ea typeface="Arial"/>
                          <a:cs typeface="Arial"/>
                          <a:sym typeface="Arial"/>
                        </a:rPr>
                        <a:t>- Tổng hợp các sức mạnh đơn lẻ thành một</a:t>
                      </a:r>
                    </a:p>
                    <a:p>
                      <a:pPr algn="l"/>
                      <a:r>
                        <a:rPr lang="en-US" sz="1400" b="0" i="0" u="none" strike="noStrike" cap="none" smtClean="0">
                          <a:solidFill>
                            <a:srgbClr val="000000"/>
                          </a:solidFill>
                          <a:effectLst/>
                          <a:latin typeface="Arial"/>
                          <a:ea typeface="Arial"/>
                          <a:cs typeface="Arial"/>
                          <a:sym typeface="Arial"/>
                        </a:rPr>
                        <a:t>- Tăng cường khả năng chịu lỗi</a:t>
                      </a:r>
                    </a:p>
                    <a:p>
                      <a:endParaRPr lang="en-US"/>
                    </a:p>
                  </a:txBody>
                  <a:tcPr/>
                </a:tc>
                <a:tc hMerge="1">
                  <a:txBody>
                    <a:bodyPr/>
                    <a:lstStyle/>
                    <a:p>
                      <a:endParaRPr lang="en-US"/>
                    </a:p>
                  </a:txBody>
                  <a:tcPr/>
                </a:tc>
                <a:extLst>
                  <a:ext uri="{0D108BD9-81ED-4DB2-BD59-A6C34878D82A}">
                    <a16:rowId xmlns:a16="http://schemas.microsoft.com/office/drawing/2014/main" val="113596604"/>
                  </a:ext>
                </a:extLst>
              </a:tr>
              <a:tr h="229457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smtClean="0">
                        <a:ln>
                          <a:noFill/>
                        </a:ln>
                        <a:solidFill>
                          <a:srgbClr val="00000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smtClean="0">
                        <a:ln>
                          <a:noFill/>
                        </a:ln>
                        <a:solidFill>
                          <a:srgbClr val="000000"/>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smtClean="0">
                          <a:ln>
                            <a:noFill/>
                          </a:ln>
                          <a:solidFill>
                            <a:schemeClr val="accent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sym typeface="Arial"/>
                        </a:rPr>
                        <a:t>Khác</a:t>
                      </a:r>
                      <a:endParaRPr lang="en-US" smtClean="0">
                        <a:solidFill>
                          <a:schemeClr val="accent2"/>
                        </a:solidFill>
                      </a:endParaRPr>
                    </a:p>
                    <a:p>
                      <a:pPr algn="ctr"/>
                      <a:endParaRPr lang="en-US"/>
                    </a:p>
                  </a:txBody>
                  <a:tcPr/>
                </a:tc>
                <a:tc>
                  <a:txBody>
                    <a:bodyPr/>
                    <a:lstStyle/>
                    <a:p>
                      <a:r>
                        <a:rPr lang="en-US" sz="1400" b="1" i="0" u="none" strike="noStrike" cap="none" smtClean="0">
                          <a:solidFill>
                            <a:srgbClr val="000000"/>
                          </a:solidFill>
                          <a:effectLst/>
                          <a:latin typeface="Arial"/>
                          <a:ea typeface="Arial"/>
                          <a:cs typeface="Arial"/>
                          <a:sym typeface="Arial"/>
                        </a:rPr>
                        <a:t>- </a:t>
                      </a:r>
                      <a:r>
                        <a:rPr lang="en-US" sz="1400" b="0" i="0" u="none" strike="noStrike" cap="none" smtClean="0">
                          <a:solidFill>
                            <a:srgbClr val="000000"/>
                          </a:solidFill>
                          <a:effectLst/>
                          <a:latin typeface="Arial"/>
                          <a:ea typeface="Arial"/>
                          <a:cs typeface="Arial"/>
                          <a:sym typeface="Arial"/>
                        </a:rPr>
                        <a:t>Các Node có thể lưu trữ cùng một nơi , hoặc lưu trữ riêng biệt</a:t>
                      </a:r>
                    </a:p>
                    <a:p>
                      <a:r>
                        <a:rPr lang="en-US" sz="1400" b="1" i="0" u="none" strike="noStrike" cap="none" smtClean="0">
                          <a:solidFill>
                            <a:srgbClr val="000000"/>
                          </a:solidFill>
                          <a:effectLst/>
                          <a:latin typeface="Arial"/>
                          <a:ea typeface="Arial"/>
                          <a:cs typeface="Arial"/>
                          <a:sym typeface="Arial"/>
                        </a:rPr>
                        <a:t>- </a:t>
                      </a:r>
                      <a:r>
                        <a:rPr lang="en-US" sz="1400" b="0" i="0" u="none" strike="noStrike" cap="none" smtClean="0">
                          <a:solidFill>
                            <a:srgbClr val="000000"/>
                          </a:solidFill>
                          <a:effectLst/>
                          <a:latin typeface="Arial"/>
                          <a:ea typeface="Arial"/>
                          <a:cs typeface="Arial"/>
                          <a:sym typeface="Arial"/>
                        </a:rPr>
                        <a:t>Cân bằng tải Transmission Control Protocol (TCP) và UDP (UDP) lưu lượng truy cập</a:t>
                      </a:r>
                    </a:p>
                    <a:p>
                      <a:r>
                        <a:rPr lang="en-US" sz="1400" b="0" i="0" u="none" strike="noStrike" cap="none" smtClean="0">
                          <a:solidFill>
                            <a:srgbClr val="000000"/>
                          </a:solidFill>
                          <a:effectLst/>
                          <a:latin typeface="Arial"/>
                          <a:ea typeface="Arial"/>
                          <a:cs typeface="Arial"/>
                          <a:sym typeface="Arial"/>
                        </a:rPr>
                        <a:t>- Không cần phần cứng chuyên dụng, ( chú ý về Card mạng )</a:t>
                      </a:r>
                    </a:p>
                    <a:p>
                      <a:r>
                        <a:rPr lang="en-US" sz="1400" b="0" i="0" u="none" strike="noStrike" cap="none" smtClean="0">
                          <a:solidFill>
                            <a:srgbClr val="000000"/>
                          </a:solidFill>
                          <a:effectLst/>
                          <a:latin typeface="Arial"/>
                          <a:ea typeface="Arial"/>
                          <a:cs typeface="Arial"/>
                          <a:sym typeface="Arial"/>
                        </a:rPr>
                        <a:t>- Thường được dùng cho máy chủ Web, Máy chủ ISA , Máy chủ VPS , Máy chủ Media, Máy chủ , Máy chủ Teminal, di động,...</a:t>
                      </a:r>
                    </a:p>
                    <a:p>
                      <a:r>
                        <a:rPr lang="en-US" sz="1400" b="0" i="0" u="none" strike="noStrike" cap="none" smtClean="0">
                          <a:solidFill>
                            <a:srgbClr val="000000"/>
                          </a:solidFill>
                          <a:effectLst/>
                          <a:latin typeface="Arial"/>
                          <a:ea typeface="Arial"/>
                          <a:cs typeface="Arial"/>
                          <a:sym typeface="Arial"/>
                        </a:rPr>
                        <a:t>- Chạy ở chế độ Active</a:t>
                      </a:r>
                    </a:p>
                    <a:p>
                      <a:endParaRPr lang="en-US"/>
                    </a:p>
                  </a:txBody>
                  <a:tcPr/>
                </a:tc>
                <a:tc>
                  <a:txBody>
                    <a:bodyPr/>
                    <a:lstStyle/>
                    <a:p>
                      <a:r>
                        <a:rPr lang="en-US" sz="1400" b="0" i="0" u="none" strike="noStrike" cap="none" smtClean="0">
                          <a:solidFill>
                            <a:srgbClr val="000000"/>
                          </a:solidFill>
                          <a:effectLst/>
                          <a:latin typeface="Arial"/>
                          <a:ea typeface="Arial"/>
                          <a:cs typeface="Arial"/>
                          <a:sym typeface="Arial"/>
                        </a:rPr>
                        <a:t>- Các Node lưu trữ cùng một nơi</a:t>
                      </a:r>
                    </a:p>
                    <a:p>
                      <a:r>
                        <a:rPr lang="en-US" sz="1400" b="0" i="0" u="none" strike="noStrike" cap="none" smtClean="0">
                          <a:solidFill>
                            <a:srgbClr val="000000"/>
                          </a:solidFill>
                          <a:effectLst/>
                          <a:latin typeface="Arial"/>
                          <a:ea typeface="Arial"/>
                          <a:cs typeface="Arial"/>
                          <a:sym typeface="Arial"/>
                        </a:rPr>
                        <a:t>- Failover và failback của các ứng dụng</a:t>
                      </a:r>
                    </a:p>
                    <a:p>
                      <a:r>
                        <a:rPr lang="en-US" sz="1400" b="0" i="0" u="none" strike="noStrike" cap="none" smtClean="0">
                          <a:solidFill>
                            <a:srgbClr val="000000"/>
                          </a:solidFill>
                          <a:effectLst/>
                          <a:latin typeface="Arial"/>
                          <a:ea typeface="Arial"/>
                          <a:cs typeface="Arial"/>
                          <a:sym typeface="Arial"/>
                        </a:rPr>
                        <a:t>- Phải dùng thiết bị lưu trữ chuyên dụng đắt tiền kiểu SCSI , Fibre Chanel , Seria Attach SCSI , ISCSI</a:t>
                      </a:r>
                    </a:p>
                    <a:p>
                      <a:r>
                        <a:rPr lang="en-US" sz="1400" b="0" i="0" u="none" strike="noStrike" cap="none" smtClean="0">
                          <a:solidFill>
                            <a:srgbClr val="000000"/>
                          </a:solidFill>
                          <a:effectLst/>
                          <a:latin typeface="Arial"/>
                          <a:ea typeface="Arial"/>
                          <a:cs typeface="Arial"/>
                          <a:sym typeface="Arial"/>
                        </a:rPr>
                        <a:t>- Thường được chạy cho các máy chủ MS SQL Server, MS Exchange Server, File Server ,....</a:t>
                      </a:r>
                    </a:p>
                    <a:p>
                      <a:r>
                        <a:rPr lang="en-US" sz="1400" b="0" i="0" u="none" strike="noStrike" cap="none" smtClean="0">
                          <a:solidFill>
                            <a:srgbClr val="000000"/>
                          </a:solidFill>
                          <a:effectLst/>
                          <a:latin typeface="Arial"/>
                          <a:ea typeface="Arial"/>
                          <a:cs typeface="Arial"/>
                          <a:sym typeface="Arial"/>
                        </a:rPr>
                        <a:t>- Chạy ở 2 chế độ Active và Passive</a:t>
                      </a:r>
                    </a:p>
                    <a:p>
                      <a:endParaRPr lang="en-US"/>
                    </a:p>
                  </a:txBody>
                  <a:tcPr/>
                </a:tc>
                <a:extLst>
                  <a:ext uri="{0D108BD9-81ED-4DB2-BD59-A6C34878D82A}">
                    <a16:rowId xmlns:a16="http://schemas.microsoft.com/office/drawing/2014/main" val="2712354997"/>
                  </a:ext>
                </a:extLst>
              </a:tr>
            </a:tbl>
          </a:graphicData>
        </a:graphic>
      </p:graphicFrame>
      <p:sp>
        <p:nvSpPr>
          <p:cNvPr id="4" name="Rectangle 2"/>
          <p:cNvSpPr>
            <a:spLocks noChangeArrowheads="1"/>
          </p:cNvSpPr>
          <p:nvPr/>
        </p:nvSpPr>
        <p:spPr bwMode="auto">
          <a:xfrm>
            <a:off x="135493" y="4456949"/>
            <a:ext cx="434760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Network Load Balancing sẽ tạo ra một Server / IP ảo để kết nối đến sự truy cập bên ngoài</a:t>
            </a:r>
            <a:endParaRPr kumimoji="0" lang="en-US" altLang="en-US" sz="800" b="1" i="0" u="none" strike="noStrike" cap="none" normalizeH="0" baseline="0" smtClean="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5" name="Picture 25" descr="network load balancing clu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69" y="1214978"/>
            <a:ext cx="4311381" cy="30671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1027521" y="43319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58" name="Google Shape;1045;p47"/>
          <p:cNvGrpSpPr/>
          <p:nvPr/>
        </p:nvGrpSpPr>
        <p:grpSpPr>
          <a:xfrm>
            <a:off x="-5361522" y="62127"/>
            <a:ext cx="3551248" cy="2844279"/>
            <a:chOff x="5251825" y="1581500"/>
            <a:chExt cx="2706125" cy="2167400"/>
          </a:xfrm>
        </p:grpSpPr>
        <p:sp>
          <p:nvSpPr>
            <p:cNvPr id="59"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Rectangle 69"/>
          <p:cNvSpPr>
            <a:spLocks noChangeArrowheads="1"/>
          </p:cNvSpPr>
          <p:nvPr/>
        </p:nvSpPr>
        <p:spPr bwMode="auto">
          <a:xfrm>
            <a:off x="4968541" y="4473025"/>
            <a:ext cx="396061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Cluster thì tổng hợp thành một sức mạnh vô địch và khả năng chịu lỗi</a:t>
            </a:r>
            <a:endParaRPr kumimoji="0" lang="en-US" altLang="en-US" sz="800" b="1" i="0" u="none" strike="noStrike" cap="none" normalizeH="0" baseline="0" smtClean="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1" name="Picture 26" descr="2 nodes mcsc cluste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437" y="1239209"/>
            <a:ext cx="4315550" cy="3075266"/>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p:cNvSpPr>
            <a:spLocks noChangeArrowheads="1"/>
          </p:cNvSpPr>
          <p:nvPr/>
        </p:nvSpPr>
        <p:spPr bwMode="auto">
          <a:xfrm>
            <a:off x="1143926" y="432728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102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arn(inVertical)">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nodeType="clickEffect">
                                  <p:stCondLst>
                                    <p:cond delay="0"/>
                                  </p:stCondLst>
                                  <p:childTnLst>
                                    <p:animEffect transition="out" filter="randombar(horizontal)">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25"/>
                                        </p:tgtEl>
                                        <p:attrNameLst>
                                          <p:attrName>style.visibility</p:attrName>
                                        </p:attrNameLst>
                                      </p:cBhvr>
                                      <p:to>
                                        <p:strVal val="visible"/>
                                      </p:to>
                                    </p:set>
                                    <p:anim calcmode="lin" valueType="num">
                                      <p:cBhvr additive="base">
                                        <p:cTn id="32" dur="500" fill="hold"/>
                                        <p:tgtEl>
                                          <p:spTgt spid="1025"/>
                                        </p:tgtEl>
                                        <p:attrNameLst>
                                          <p:attrName>ppt_x</p:attrName>
                                        </p:attrNameLst>
                                      </p:cBhvr>
                                      <p:tavLst>
                                        <p:tav tm="0">
                                          <p:val>
                                            <p:strVal val="#ppt_x"/>
                                          </p:val>
                                        </p:tav>
                                        <p:tav tm="100000">
                                          <p:val>
                                            <p:strVal val="#ppt_x"/>
                                          </p:val>
                                        </p:tav>
                                      </p:tavLst>
                                    </p:anim>
                                    <p:anim calcmode="lin" valueType="num">
                                      <p:cBhvr additive="base">
                                        <p:cTn id="33" dur="500" fill="hold"/>
                                        <p:tgtEl>
                                          <p:spTgt spid="102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additive="base">
                                        <p:cTn id="38" dur="500" fill="hold"/>
                                        <p:tgtEl>
                                          <p:spTgt spid="71"/>
                                        </p:tgtEl>
                                        <p:attrNameLst>
                                          <p:attrName>ppt_x</p:attrName>
                                        </p:attrNameLst>
                                      </p:cBhvr>
                                      <p:tavLst>
                                        <p:tav tm="0">
                                          <p:val>
                                            <p:strVal val="#ppt_x"/>
                                          </p:val>
                                        </p:tav>
                                        <p:tav tm="100000">
                                          <p:val>
                                            <p:strVal val="#ppt_x"/>
                                          </p:val>
                                        </p:tav>
                                      </p:tavLst>
                                    </p:anim>
                                    <p:anim calcmode="lin" valueType="num">
                                      <p:cBhvr additive="base">
                                        <p:cTn id="39" dur="500" fill="hold"/>
                                        <p:tgtEl>
                                          <p:spTgt spid="7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4" grpId="0"/>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57" name="Google Shape;808;p39"/>
          <p:cNvSpPr/>
          <p:nvPr/>
        </p:nvSpPr>
        <p:spPr>
          <a:xfrm>
            <a:off x="720000" y="711430"/>
            <a:ext cx="3763100" cy="288770"/>
          </a:xfrm>
          <a:prstGeom prst="roundRect">
            <a:avLst>
              <a:gd name="adj" fmla="val 50000"/>
            </a:avLst>
          </a:prstGeom>
          <a:solidFill>
            <a:srgbClr val="D2D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4;p47"/>
          <p:cNvSpPr/>
          <p:nvPr/>
        </p:nvSpPr>
        <p:spPr>
          <a:xfrm>
            <a:off x="-3332667" y="5311663"/>
            <a:ext cx="3504386" cy="309736"/>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1045;p47"/>
          <p:cNvGrpSpPr/>
          <p:nvPr/>
        </p:nvGrpSpPr>
        <p:grpSpPr>
          <a:xfrm>
            <a:off x="-4597617" y="2676954"/>
            <a:ext cx="3551248" cy="2844279"/>
            <a:chOff x="5251825" y="1581500"/>
            <a:chExt cx="2706125" cy="2167400"/>
          </a:xfrm>
        </p:grpSpPr>
        <p:sp>
          <p:nvSpPr>
            <p:cNvPr id="41"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229;p27"/>
          <p:cNvSpPr txBox="1">
            <a:spLocks noGrp="1"/>
          </p:cNvSpPr>
          <p:nvPr>
            <p:ph type="title"/>
          </p:nvPr>
        </p:nvSpPr>
        <p:spPr>
          <a:xfrm>
            <a:off x="110400" y="98830"/>
            <a:ext cx="88431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IV. NETWORK LOAD BALANCE &amp; CLUSTER</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5"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a:latin typeface="Open Sans ExtraBold" panose="020B0906030804020204" pitchFamily="34" charset="0"/>
                <a:ea typeface="Open Sans ExtraBold" panose="020B0906030804020204" pitchFamily="34" charset="0"/>
                <a:cs typeface="Open Sans ExtraBold" panose="020B0906030804020204" pitchFamily="34" charset="0"/>
              </a:rPr>
              <a:t>2</a:t>
            </a: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.NBL và Cluster trong thực tế</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56" name="Straight Connector 55"/>
          <p:cNvCxnSpPr/>
          <p:nvPr/>
        </p:nvCxnSpPr>
        <p:spPr>
          <a:xfrm>
            <a:off x="508000" y="622760"/>
            <a:ext cx="5435600"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grpSp>
        <p:nvGrpSpPr>
          <p:cNvPr id="53" name="Google Shape;823;p41"/>
          <p:cNvGrpSpPr/>
          <p:nvPr/>
        </p:nvGrpSpPr>
        <p:grpSpPr>
          <a:xfrm>
            <a:off x="5535114" y="1530190"/>
            <a:ext cx="3382053" cy="3380397"/>
            <a:chOff x="719878" y="1032266"/>
            <a:chExt cx="3382053" cy="3078966"/>
          </a:xfrm>
        </p:grpSpPr>
        <p:sp>
          <p:nvSpPr>
            <p:cNvPr id="54" name="Google Shape;824;p41"/>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25;p41"/>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6;p41"/>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7;p41"/>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8;p41"/>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29;p41"/>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30;p41"/>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31;p41"/>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32;p41"/>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33;p41"/>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34;p41"/>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35;p41"/>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36;p41"/>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37;p41"/>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38;p41"/>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39;p41"/>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0;p41"/>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1;p41"/>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42;p41"/>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43;p41"/>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44;p41"/>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45;p41"/>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46;p41"/>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47;p41"/>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48;p41"/>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9;p41"/>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0;p41"/>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1;p41"/>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2;p41"/>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 name="Picture 87" descr="vnexpress"/>
          <p:cNvPicPr/>
          <p:nvPr/>
        </p:nvPicPr>
        <p:blipFill rotWithShape="1">
          <a:blip r:embed="rId3">
            <a:extLst>
              <a:ext uri="{28A0092B-C50C-407E-A947-70E740481C1C}">
                <a14:useLocalDpi xmlns:a14="http://schemas.microsoft.com/office/drawing/2010/main" val="0"/>
              </a:ext>
            </a:extLst>
          </a:blip>
          <a:srcRect r="17134"/>
          <a:stretch/>
        </p:blipFill>
        <p:spPr bwMode="auto">
          <a:xfrm>
            <a:off x="847001" y="1279899"/>
            <a:ext cx="3636100" cy="1592958"/>
          </a:xfrm>
          <a:prstGeom prst="rect">
            <a:avLst/>
          </a:prstGeom>
          <a:noFill/>
          <a:ln>
            <a:noFill/>
          </a:ln>
        </p:spPr>
      </p:pic>
      <p:pic>
        <p:nvPicPr>
          <p:cNvPr id="89" name="Picture 88" descr="tuoi tre"/>
          <p:cNvPicPr/>
          <p:nvPr/>
        </p:nvPicPr>
        <p:blipFill>
          <a:blip r:embed="rId4">
            <a:extLst>
              <a:ext uri="{28A0092B-C50C-407E-A947-70E740481C1C}">
                <a14:useLocalDpi xmlns:a14="http://schemas.microsoft.com/office/drawing/2010/main" val="0"/>
              </a:ext>
            </a:extLst>
          </a:blip>
          <a:srcRect/>
          <a:stretch>
            <a:fillRect/>
          </a:stretch>
        </p:blipFill>
        <p:spPr bwMode="auto">
          <a:xfrm>
            <a:off x="847000" y="3050453"/>
            <a:ext cx="3636100" cy="1718945"/>
          </a:xfrm>
          <a:prstGeom prst="rect">
            <a:avLst/>
          </a:prstGeom>
          <a:noFill/>
          <a:ln>
            <a:noFill/>
          </a:ln>
        </p:spPr>
      </p:pic>
      <p:sp>
        <p:nvSpPr>
          <p:cNvPr id="90" name="Rounded Rectangle 89"/>
          <p:cNvSpPr/>
          <p:nvPr/>
        </p:nvSpPr>
        <p:spPr>
          <a:xfrm>
            <a:off x="5042907" y="1363498"/>
            <a:ext cx="3354932" cy="848057"/>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solidFill>
                  <a:schemeClr val="tx1"/>
                </a:solidFill>
              </a:rPr>
              <a:t>Thực ra có muôn vàn cách Load Balancing, ( phần mềm, phần cứng )</a:t>
            </a:r>
            <a:endParaRPr lang="en-US">
              <a:solidFill>
                <a:schemeClr val="tx1"/>
              </a:solidFill>
            </a:endParaRPr>
          </a:p>
        </p:txBody>
      </p:sp>
      <p:sp>
        <p:nvSpPr>
          <p:cNvPr id="91" name="Rectangle 90"/>
          <p:cNvSpPr/>
          <p:nvPr/>
        </p:nvSpPr>
        <p:spPr>
          <a:xfrm>
            <a:off x="4345167" y="2684349"/>
            <a:ext cx="4572000" cy="1708160"/>
          </a:xfrm>
          <a:prstGeom prst="rect">
            <a:avLst/>
          </a:prstGeom>
        </p:spPr>
        <p:txBody>
          <a:bodyPr>
            <a:spAutoFit/>
          </a:bodyPr>
          <a:lstStyle/>
          <a:p>
            <a:pPr marL="457200" indent="457200">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 Website vnexpress có thể dùng kiểu DNS load balancing, phần cứng ... hoặc là gì đó</a:t>
            </a:r>
          </a:p>
          <a:p>
            <a:pPr marL="457200" indent="457200">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 Website tuoitre.com.vn thì có thể dùng phần cứng hoặc IP Public ( IP </a:t>
            </a:r>
            <a:r>
              <a:rPr lang="en-US" smtClean="0">
                <a:latin typeface="Times New Roman" panose="02020603050405020304" pitchFamily="18" charset="0"/>
                <a:ea typeface="Calibri" panose="020F0502020204030204" pitchFamily="34" charset="0"/>
                <a:cs typeface="Times New Roman" panose="02020603050405020304" pitchFamily="18" charset="0"/>
              </a:rPr>
              <a:t>Public  </a:t>
            </a:r>
            <a:r>
              <a:rPr lang="en-US">
                <a:latin typeface="Times New Roman" panose="02020603050405020304" pitchFamily="18" charset="0"/>
                <a:ea typeface="Calibri" panose="020F0502020204030204" pitchFamily="34" charset="0"/>
                <a:cs typeface="Times New Roman" panose="02020603050405020304" pitchFamily="18" charset="0"/>
              </a:rPr>
              <a:t>ảo ),... Và chính xác là nó dùng phần cứng Load Balancing của hãng Citrix</a:t>
            </a:r>
          </a:p>
        </p:txBody>
      </p:sp>
    </p:spTree>
    <p:extLst>
      <p:ext uri="{BB962C8B-B14F-4D97-AF65-F5344CB8AC3E}">
        <p14:creationId xmlns:p14="http://schemas.microsoft.com/office/powerpoint/2010/main" val="129257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additive="base">
                                        <p:cTn id="12" dur="500" fill="hold"/>
                                        <p:tgtEl>
                                          <p:spTgt spid="88"/>
                                        </p:tgtEl>
                                        <p:attrNameLst>
                                          <p:attrName>ppt_x</p:attrName>
                                        </p:attrNameLst>
                                      </p:cBhvr>
                                      <p:tavLst>
                                        <p:tav tm="0">
                                          <p:val>
                                            <p:strVal val="#ppt_x"/>
                                          </p:val>
                                        </p:tav>
                                        <p:tav tm="100000">
                                          <p:val>
                                            <p:strVal val="#ppt_x"/>
                                          </p:val>
                                        </p:tav>
                                      </p:tavLst>
                                    </p:anim>
                                    <p:anim calcmode="lin" valueType="num">
                                      <p:cBhvr additive="base">
                                        <p:cTn id="13" dur="500" fill="hold"/>
                                        <p:tgtEl>
                                          <p:spTgt spid="8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9"/>
                                        </p:tgtEl>
                                        <p:attrNameLst>
                                          <p:attrName>style.visibility</p:attrName>
                                        </p:attrNameLst>
                                      </p:cBhvr>
                                      <p:to>
                                        <p:strVal val="visible"/>
                                      </p:to>
                                    </p:set>
                                    <p:anim calcmode="lin" valueType="num">
                                      <p:cBhvr additive="base">
                                        <p:cTn id="16" dur="500" fill="hold"/>
                                        <p:tgtEl>
                                          <p:spTgt spid="89"/>
                                        </p:tgtEl>
                                        <p:attrNameLst>
                                          <p:attrName>ppt_x</p:attrName>
                                        </p:attrNameLst>
                                      </p:cBhvr>
                                      <p:tavLst>
                                        <p:tav tm="0">
                                          <p:val>
                                            <p:strVal val="#ppt_x"/>
                                          </p:val>
                                        </p:tav>
                                        <p:tav tm="100000">
                                          <p:val>
                                            <p:strVal val="#ppt_x"/>
                                          </p:val>
                                        </p:tav>
                                      </p:tavLst>
                                    </p:anim>
                                    <p:anim calcmode="lin" valueType="num">
                                      <p:cBhvr additive="base">
                                        <p:cTn id="17"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53"/>
                                        </p:tgtEl>
                                        <p:attrNameLst>
                                          <p:attrName>ppt_x</p:attrName>
                                        </p:attrNameLst>
                                      </p:cBhvr>
                                      <p:tavLst>
                                        <p:tav tm="0">
                                          <p:val>
                                            <p:strVal val="ppt_x"/>
                                          </p:val>
                                        </p:tav>
                                        <p:tav tm="100000">
                                          <p:val>
                                            <p:strVal val="ppt_x"/>
                                          </p:val>
                                        </p:tav>
                                      </p:tavLst>
                                    </p:anim>
                                    <p:anim calcmode="lin" valueType="num">
                                      <p:cBhvr additive="base">
                                        <p:cTn id="22" dur="500"/>
                                        <p:tgtEl>
                                          <p:spTgt spid="53"/>
                                        </p:tgtEl>
                                        <p:attrNameLst>
                                          <p:attrName>ppt_y</p:attrName>
                                        </p:attrNameLst>
                                      </p:cBhvr>
                                      <p:tavLst>
                                        <p:tav tm="0">
                                          <p:val>
                                            <p:strVal val="ppt_y"/>
                                          </p:val>
                                        </p:tav>
                                        <p:tav tm="100000">
                                          <p:val>
                                            <p:strVal val="1+ppt_h/2"/>
                                          </p:val>
                                        </p:tav>
                                      </p:tavLst>
                                    </p:anim>
                                    <p:set>
                                      <p:cBhvr>
                                        <p:cTn id="23" dur="1" fill="hold">
                                          <p:stCondLst>
                                            <p:cond delay="499"/>
                                          </p:stCondLst>
                                        </p:cTn>
                                        <p:tgtEl>
                                          <p:spTgt spid="5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wheel(1)">
                                      <p:cBhvr>
                                        <p:cTn id="28" dur="20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91">
                                            <p:txEl>
                                              <p:pRg st="0" end="0"/>
                                            </p:txEl>
                                          </p:spTgt>
                                        </p:tgtEl>
                                        <p:attrNameLst>
                                          <p:attrName>style.visibility</p:attrName>
                                        </p:attrNameLst>
                                      </p:cBhvr>
                                      <p:to>
                                        <p:strVal val="visible"/>
                                      </p:to>
                                    </p:set>
                                    <p:animEffect transition="in" filter="wipe(down)">
                                      <p:cBhvr>
                                        <p:cTn id="33" dur="500"/>
                                        <p:tgtEl>
                                          <p:spTgt spid="9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91">
                                            <p:txEl>
                                              <p:pRg st="1" end="1"/>
                                            </p:txEl>
                                          </p:spTgt>
                                        </p:tgtEl>
                                        <p:attrNameLst>
                                          <p:attrName>style.visibility</p:attrName>
                                        </p:attrNameLst>
                                      </p:cBhvr>
                                      <p:to>
                                        <p:strVal val="visible"/>
                                      </p:to>
                                    </p:set>
                                    <p:animEffect transition="in" filter="wipe(down)">
                                      <p:cBhvr>
                                        <p:cTn id="38" dur="500"/>
                                        <p:tgtEl>
                                          <p:spTgt spid="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9" name="Google Shape;229;p27"/>
          <p:cNvSpPr txBox="1">
            <a:spLocks noGrp="1"/>
          </p:cNvSpPr>
          <p:nvPr>
            <p:ph type="title"/>
          </p:nvPr>
        </p:nvSpPr>
        <p:spPr>
          <a:xfrm>
            <a:off x="148500" y="111530"/>
            <a:ext cx="88431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PHẦN IV. NETWORK LOAD BALANCE &amp; CLUSTER</a:t>
            </a:r>
            <a:endParaRPr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Google Shape;738;p37"/>
          <p:cNvSpPr txBox="1">
            <a:spLocks/>
          </p:cNvSpPr>
          <p:nvPr/>
        </p:nvSpPr>
        <p:spPr>
          <a:xfrm>
            <a:off x="885100" y="5717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a:latin typeface="Open Sans ExtraBold" panose="020B0906030804020204" pitchFamily="34" charset="0"/>
                <a:ea typeface="Open Sans ExtraBold" panose="020B0906030804020204" pitchFamily="34" charset="0"/>
                <a:cs typeface="Open Sans ExtraBold" panose="020B0906030804020204" pitchFamily="34" charset="0"/>
              </a:rPr>
              <a:t>2</a:t>
            </a: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.NBL và Cluster trong thực tế</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1" name="Straight Connector 10"/>
          <p:cNvCxnSpPr/>
          <p:nvPr/>
        </p:nvCxnSpPr>
        <p:spPr>
          <a:xfrm>
            <a:off x="546100" y="635460"/>
            <a:ext cx="5435600" cy="0"/>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pic>
        <p:nvPicPr>
          <p:cNvPr id="12" name="Picture 11" descr="http://thegioi360.vn/uploads/images/load-balancing-cluster.png"/>
          <p:cNvPicPr/>
          <p:nvPr/>
        </p:nvPicPr>
        <p:blipFill>
          <a:blip r:embed="rId3">
            <a:extLst>
              <a:ext uri="{28A0092B-C50C-407E-A947-70E740481C1C}">
                <a14:useLocalDpi xmlns:a14="http://schemas.microsoft.com/office/drawing/2010/main" val="0"/>
              </a:ext>
            </a:extLst>
          </a:blip>
          <a:srcRect/>
          <a:stretch>
            <a:fillRect/>
          </a:stretch>
        </p:blipFill>
        <p:spPr bwMode="auto">
          <a:xfrm>
            <a:off x="4794250" y="1107597"/>
            <a:ext cx="4349750" cy="4035903"/>
          </a:xfrm>
          <a:prstGeom prst="rect">
            <a:avLst/>
          </a:prstGeom>
          <a:noFill/>
          <a:ln>
            <a:noFill/>
          </a:ln>
        </p:spPr>
      </p:pic>
      <p:sp>
        <p:nvSpPr>
          <p:cNvPr id="3" name="Rectangle 2"/>
          <p:cNvSpPr/>
          <p:nvPr/>
        </p:nvSpPr>
        <p:spPr>
          <a:xfrm>
            <a:off x="222250" y="1389097"/>
            <a:ext cx="4572000" cy="1600438"/>
          </a:xfrm>
          <a:prstGeom prst="rect">
            <a:avLst/>
          </a:prstGeom>
        </p:spPr>
        <p:txBody>
          <a:bodyPr>
            <a:spAutoFit/>
          </a:bodyPr>
          <a:lstStyle/>
          <a:p>
            <a:r>
              <a:rPr lang="en-US">
                <a:solidFill>
                  <a:srgbClr val="333333"/>
                </a:solidFill>
                <a:latin typeface="Arial" panose="020B0604020202020204" pitchFamily="34" charset="0"/>
                <a:ea typeface="Times New Roman" panose="02020603050405020304" pitchFamily="18" charset="0"/>
              </a:rPr>
              <a:t>Các nhu cầu thiết yếu với các hệ thống mạng khi được xây dựng đó là ổn định, bảo mật cao, chịu tải cảo, ít rủi do nhât ....Do đó, để đáp ứng các nhu cầu này, kỹ thuật cluster đã ra đời. Nghĩa của từ "cluster" theo khía cạnh tin học đó là "cụm, chòm" ... </a:t>
            </a:r>
            <a:r>
              <a:rPr lang="en-US" b="1" i="1">
                <a:solidFill>
                  <a:srgbClr val="006400"/>
                </a:solidFill>
                <a:latin typeface="Arial" panose="020B0604020202020204" pitchFamily="34" charset="0"/>
                <a:ea typeface="Times New Roman" panose="02020603050405020304" pitchFamily="18" charset="0"/>
              </a:rPr>
              <a:t>Vậy hệ thống cluster có thể coi là một cụm các máy server cùng hoạt động và hỗ trợ cho nhau.</a:t>
            </a:r>
            <a:r>
              <a:rPr lang="en-US">
                <a:solidFill>
                  <a:srgbClr val="333333"/>
                </a:solidFill>
                <a:latin typeface="Arial" panose="020B0604020202020204" pitchFamily="34" charset="0"/>
                <a:ea typeface="Times New Roman" panose="02020603050405020304" pitchFamily="18" charset="0"/>
              </a:rPr>
              <a:t> </a:t>
            </a:r>
            <a:endParaRPr lang="en-US"/>
          </a:p>
        </p:txBody>
      </p:sp>
      <p:sp>
        <p:nvSpPr>
          <p:cNvPr id="4" name="Rectangle 3"/>
          <p:cNvSpPr/>
          <p:nvPr/>
        </p:nvSpPr>
        <p:spPr>
          <a:xfrm>
            <a:off x="222250" y="2989535"/>
            <a:ext cx="4572000" cy="954107"/>
          </a:xfrm>
          <a:prstGeom prst="rect">
            <a:avLst/>
          </a:prstGeom>
        </p:spPr>
        <p:txBody>
          <a:bodyPr>
            <a:spAutoFit/>
          </a:bodyPr>
          <a:lstStyle/>
          <a:p>
            <a:r>
              <a:rPr lang="en-US" b="1">
                <a:solidFill>
                  <a:srgbClr val="333333"/>
                </a:solidFill>
                <a:latin typeface="Arial" panose="020B0604020202020204" pitchFamily="34" charset="0"/>
                <a:ea typeface="Times New Roman" panose="02020603050405020304" pitchFamily="18" charset="0"/>
              </a:rPr>
              <a:t>Bộ phần mềm ISA</a:t>
            </a:r>
            <a:r>
              <a:rPr lang="en-US">
                <a:solidFill>
                  <a:srgbClr val="333333"/>
                </a:solidFill>
                <a:latin typeface="Arial" panose="020B0604020202020204" pitchFamily="34" charset="0"/>
                <a:ea typeface="Times New Roman" panose="02020603050405020304" pitchFamily="18" charset="0"/>
              </a:rPr>
              <a:t> nổi tiếng thường được coi là </a:t>
            </a:r>
            <a:r>
              <a:rPr lang="en-US" b="1" i="1">
                <a:solidFill>
                  <a:srgbClr val="333333"/>
                </a:solidFill>
                <a:latin typeface="Arial" panose="020B0604020202020204" pitchFamily="34" charset="0"/>
                <a:ea typeface="Times New Roman" panose="02020603050405020304" pitchFamily="18" charset="0"/>
              </a:rPr>
              <a:t>"firewall mềm"</a:t>
            </a:r>
            <a:r>
              <a:rPr lang="en-US">
                <a:solidFill>
                  <a:srgbClr val="333333"/>
                </a:solidFill>
                <a:latin typeface="Arial" panose="020B0604020202020204" pitchFamily="34" charset="0"/>
                <a:ea typeface="Times New Roman" panose="02020603050405020304" pitchFamily="18" charset="0"/>
              </a:rPr>
              <a:t> - niềm tự hào của MS. Hiện nay nó được triển khai ở hàng loạt các công ty và tổ chức trên thế giới. </a:t>
            </a:r>
            <a:endParaRPr lang="en-US"/>
          </a:p>
        </p:txBody>
      </p:sp>
      <p:sp>
        <p:nvSpPr>
          <p:cNvPr id="5" name="Rectangle 4"/>
          <p:cNvSpPr/>
          <p:nvPr/>
        </p:nvSpPr>
        <p:spPr>
          <a:xfrm>
            <a:off x="222250" y="3943642"/>
            <a:ext cx="4572000" cy="1014380"/>
          </a:xfrm>
          <a:prstGeom prst="rect">
            <a:avLst/>
          </a:prstGeom>
        </p:spPr>
        <p:txBody>
          <a:bodyPr>
            <a:spAutoFit/>
          </a:bodyPr>
          <a:lstStyle/>
          <a:p>
            <a:pPr>
              <a:lnSpc>
                <a:spcPct val="107000"/>
              </a:lnSpc>
            </a:pPr>
            <a:r>
              <a:rPr lang="en-US" smtClean="0">
                <a:solidFill>
                  <a:srgbClr val="333333"/>
                </a:solidFill>
                <a:latin typeface="Arial" panose="020B0604020202020204" pitchFamily="34" charset="0"/>
                <a:ea typeface="Times New Roman" panose="02020603050405020304" pitchFamily="18" charset="0"/>
                <a:cs typeface="Times New Roman" panose="02020603050405020304" pitchFamily="18" charset="0"/>
              </a:rPr>
              <a:t>Giải </a:t>
            </a:r>
            <a:r>
              <a:rPr lang="en-US">
                <a:solidFill>
                  <a:srgbClr val="333333"/>
                </a:solidFill>
                <a:latin typeface="Arial" panose="020B0604020202020204" pitchFamily="34" charset="0"/>
                <a:ea typeface="Times New Roman" panose="02020603050405020304" pitchFamily="18" charset="0"/>
                <a:cs typeface="Times New Roman" panose="02020603050405020304" pitchFamily="18" charset="0"/>
              </a:rPr>
              <a:t>pháp, các thiết bị để làm cho hệ thống hoạt động trơn tru và hoàn hảo hơn. Mô hình cluster nói chung và </a:t>
            </a:r>
            <a:r>
              <a:rPr lang="en-US" b="1">
                <a:solidFill>
                  <a:srgbClr val="333333"/>
                </a:solidFill>
                <a:latin typeface="Arial" panose="020B0604020202020204" pitchFamily="34" charset="0"/>
                <a:ea typeface="Times New Roman" panose="02020603050405020304" pitchFamily="18" charset="0"/>
                <a:cs typeface="Times New Roman" panose="02020603050405020304" pitchFamily="18" charset="0"/>
              </a:rPr>
              <a:t>ISA storage - ISA Array</a:t>
            </a:r>
            <a:r>
              <a:rPr lang="en-US">
                <a:solidFill>
                  <a:srgbClr val="333333"/>
                </a:solidFill>
                <a:latin typeface="Arial" panose="020B0604020202020204" pitchFamily="34" charset="0"/>
                <a:ea typeface="Times New Roman" panose="02020603050405020304" pitchFamily="18" charset="0"/>
                <a:cs typeface="Times New Roman" panose="02020603050405020304" pitchFamily="18" charset="0"/>
              </a:rPr>
              <a:t> nói riếng đã được phát triển để làm hệ thống của bạn trở nên hoàn hảo hơn.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p:cNvSpPr/>
          <p:nvPr/>
        </p:nvSpPr>
        <p:spPr>
          <a:xfrm>
            <a:off x="5492046" y="5622989"/>
            <a:ext cx="4572000" cy="783869"/>
          </a:xfrm>
          <a:prstGeom prst="rect">
            <a:avLst/>
          </a:prstGeom>
        </p:spPr>
        <p:txBody>
          <a:bodyPr>
            <a:spAutoFit/>
          </a:bodyPr>
          <a:lstStyle/>
          <a:p>
            <a:pPr>
              <a:lnSpc>
                <a:spcPct val="107000"/>
              </a:lnSpc>
            </a:pPr>
            <a:r>
              <a:rPr lang="en-US">
                <a:solidFill>
                  <a:srgbClr val="333333"/>
                </a:solidFill>
                <a:latin typeface="Arial" panose="020B0604020202020204" pitchFamily="34" charset="0"/>
                <a:ea typeface="Times New Roman" panose="02020603050405020304" pitchFamily="18" charset="0"/>
                <a:cs typeface="Times New Roman" panose="02020603050405020304" pitchFamily="18" charset="0"/>
              </a:rPr>
              <a:t>Mô hình trên có thể LAB trên máy ảo, bài LAB này giúp thực hành về phần ISA storage - ISA Array - Hệ thống cluster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97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ircle(in)">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 calcmode="lin" valueType="num">
                                      <p:cBhvr additive="base">
                                        <p:cTn id="2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16"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PHẦN V. CÀI ĐẶT</a:t>
            </a:r>
            <a:endParaRPr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8" name="Straight Connector 17"/>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nvGrpSpPr>
          <p:cNvPr id="166" name="Google Shape;1045;p47"/>
          <p:cNvGrpSpPr/>
          <p:nvPr/>
        </p:nvGrpSpPr>
        <p:grpSpPr>
          <a:xfrm>
            <a:off x="987050" y="1235360"/>
            <a:ext cx="2334000" cy="1853644"/>
            <a:chOff x="5251825" y="1581500"/>
            <a:chExt cx="2706125" cy="2167400"/>
          </a:xfrm>
        </p:grpSpPr>
        <p:sp>
          <p:nvSpPr>
            <p:cNvPr id="167"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045;p47"/>
          <p:cNvGrpSpPr/>
          <p:nvPr/>
        </p:nvGrpSpPr>
        <p:grpSpPr>
          <a:xfrm>
            <a:off x="987050" y="3239138"/>
            <a:ext cx="2334000" cy="1853644"/>
            <a:chOff x="5251825" y="1581500"/>
            <a:chExt cx="2706125" cy="2167400"/>
          </a:xfrm>
        </p:grpSpPr>
        <p:sp>
          <p:nvSpPr>
            <p:cNvPr id="191"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1045;p47"/>
          <p:cNvGrpSpPr/>
          <p:nvPr/>
        </p:nvGrpSpPr>
        <p:grpSpPr>
          <a:xfrm>
            <a:off x="5350912" y="2276213"/>
            <a:ext cx="2334000" cy="1853644"/>
            <a:chOff x="5251825" y="1581500"/>
            <a:chExt cx="2706125" cy="2167400"/>
          </a:xfrm>
        </p:grpSpPr>
        <p:sp>
          <p:nvSpPr>
            <p:cNvPr id="203"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116469" y="1391216"/>
            <a:ext cx="1963638" cy="1384995"/>
          </a:xfrm>
          <a:prstGeom prst="rect">
            <a:avLst/>
          </a:prstGeom>
          <a:noFill/>
        </p:spPr>
        <p:txBody>
          <a:bodyPr wrap="square" rtlCol="0">
            <a:spAutoFit/>
          </a:bodyPr>
          <a:lstStyle/>
          <a:p>
            <a:pPr algn="ctr"/>
            <a:r>
              <a:rPr lang="en-US" smtClean="0"/>
              <a:t>Windows Server 2012(sv1)</a:t>
            </a:r>
          </a:p>
          <a:p>
            <a:pPr algn="ctr"/>
            <a:endParaRPr lang="en-US" smtClean="0"/>
          </a:p>
          <a:p>
            <a:pPr algn="ctr"/>
            <a:r>
              <a:rPr lang="en-US" smtClean="0"/>
              <a:t>IIS,NLB Feature</a:t>
            </a:r>
          </a:p>
          <a:p>
            <a:pPr algn="ctr"/>
            <a:r>
              <a:rPr lang="en-US" smtClean="0"/>
              <a:t>IP: 172.30.1.21</a:t>
            </a:r>
          </a:p>
          <a:p>
            <a:pPr algn="ctr"/>
            <a:endParaRPr lang="en-US"/>
          </a:p>
        </p:txBody>
      </p:sp>
      <p:sp>
        <p:nvSpPr>
          <p:cNvPr id="214" name="TextBox 213"/>
          <p:cNvSpPr txBox="1"/>
          <p:nvPr/>
        </p:nvSpPr>
        <p:spPr>
          <a:xfrm>
            <a:off x="1097788" y="3429483"/>
            <a:ext cx="1963638" cy="1384995"/>
          </a:xfrm>
          <a:prstGeom prst="rect">
            <a:avLst/>
          </a:prstGeom>
          <a:noFill/>
        </p:spPr>
        <p:txBody>
          <a:bodyPr wrap="square" rtlCol="0">
            <a:spAutoFit/>
          </a:bodyPr>
          <a:lstStyle/>
          <a:p>
            <a:pPr algn="ctr"/>
            <a:r>
              <a:rPr lang="en-US" smtClean="0"/>
              <a:t>Windows Server 2012(sv2)</a:t>
            </a:r>
          </a:p>
          <a:p>
            <a:pPr algn="ctr"/>
            <a:endParaRPr lang="en-US" smtClean="0"/>
          </a:p>
          <a:p>
            <a:pPr algn="ctr"/>
            <a:r>
              <a:rPr lang="en-US" smtClean="0"/>
              <a:t>IIS,NLB Feature</a:t>
            </a:r>
          </a:p>
          <a:p>
            <a:pPr algn="ctr"/>
            <a:r>
              <a:rPr lang="en-US" smtClean="0"/>
              <a:t>IP: 172.30.1.22</a:t>
            </a:r>
          </a:p>
          <a:p>
            <a:pPr algn="ctr"/>
            <a:endParaRPr lang="en-US"/>
          </a:p>
        </p:txBody>
      </p:sp>
      <p:sp>
        <p:nvSpPr>
          <p:cNvPr id="215" name="TextBox 214"/>
          <p:cNvSpPr txBox="1"/>
          <p:nvPr/>
        </p:nvSpPr>
        <p:spPr>
          <a:xfrm>
            <a:off x="5457668" y="2454216"/>
            <a:ext cx="1963638" cy="954107"/>
          </a:xfrm>
          <a:prstGeom prst="rect">
            <a:avLst/>
          </a:prstGeom>
          <a:noFill/>
        </p:spPr>
        <p:txBody>
          <a:bodyPr wrap="square" rtlCol="0">
            <a:spAutoFit/>
          </a:bodyPr>
          <a:lstStyle/>
          <a:p>
            <a:pPr algn="ctr"/>
            <a:r>
              <a:rPr lang="en-US" smtClean="0"/>
              <a:t>Windows 7(Client)</a:t>
            </a:r>
          </a:p>
          <a:p>
            <a:pPr algn="ctr"/>
            <a:endParaRPr lang="en-US" smtClean="0"/>
          </a:p>
          <a:p>
            <a:pPr algn="ctr"/>
            <a:r>
              <a:rPr lang="en-US" smtClean="0"/>
              <a:t>IP: 172.30.1.25</a:t>
            </a:r>
          </a:p>
          <a:p>
            <a:pPr algn="ctr"/>
            <a:endParaRPr lang="en-US"/>
          </a:p>
        </p:txBody>
      </p:sp>
      <p:sp>
        <p:nvSpPr>
          <p:cNvPr id="216"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Chuẩn bị</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17" name="Google Shape;738;p37"/>
          <p:cNvSpPr txBox="1">
            <a:spLocks/>
          </p:cNvSpPr>
          <p:nvPr/>
        </p:nvSpPr>
        <p:spPr>
          <a:xfrm>
            <a:off x="9013313" y="-51377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Các bước thực hiện</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6"/>
                                        </p:tgtEl>
                                        <p:attrNameLst>
                                          <p:attrName>style.visibility</p:attrName>
                                        </p:attrNameLst>
                                      </p:cBhvr>
                                      <p:to>
                                        <p:strVal val="visible"/>
                                      </p:to>
                                    </p:set>
                                    <p:animEffect transition="in" filter="barn(inVertical)">
                                      <p:cBhvr>
                                        <p:cTn id="12" dur="500"/>
                                        <p:tgtEl>
                                          <p:spTgt spid="2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 calcmode="lin" valueType="num">
                                      <p:cBhvr additive="base">
                                        <p:cTn id="17" dur="500" fill="hold"/>
                                        <p:tgtEl>
                                          <p:spTgt spid="166"/>
                                        </p:tgtEl>
                                        <p:attrNameLst>
                                          <p:attrName>ppt_x</p:attrName>
                                        </p:attrNameLst>
                                      </p:cBhvr>
                                      <p:tavLst>
                                        <p:tav tm="0">
                                          <p:val>
                                            <p:strVal val="#ppt_x"/>
                                          </p:val>
                                        </p:tav>
                                        <p:tav tm="100000">
                                          <p:val>
                                            <p:strVal val="#ppt_x"/>
                                          </p:val>
                                        </p:tav>
                                      </p:tavLst>
                                    </p:anim>
                                    <p:anim calcmode="lin" valueType="num">
                                      <p:cBhvr additive="base">
                                        <p:cTn id="18" dur="500" fill="hold"/>
                                        <p:tgtEl>
                                          <p:spTgt spid="16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0"/>
                                        </p:tgtEl>
                                        <p:attrNameLst>
                                          <p:attrName>style.visibility</p:attrName>
                                        </p:attrNameLst>
                                      </p:cBhvr>
                                      <p:to>
                                        <p:strVal val="visible"/>
                                      </p:to>
                                    </p:set>
                                    <p:anim calcmode="lin" valueType="num">
                                      <p:cBhvr additive="base">
                                        <p:cTn id="21" dur="500" fill="hold"/>
                                        <p:tgtEl>
                                          <p:spTgt spid="190"/>
                                        </p:tgtEl>
                                        <p:attrNameLst>
                                          <p:attrName>ppt_x</p:attrName>
                                        </p:attrNameLst>
                                      </p:cBhvr>
                                      <p:tavLst>
                                        <p:tav tm="0">
                                          <p:val>
                                            <p:strVal val="#ppt_x"/>
                                          </p:val>
                                        </p:tav>
                                        <p:tav tm="100000">
                                          <p:val>
                                            <p:strVal val="#ppt_x"/>
                                          </p:val>
                                        </p:tav>
                                      </p:tavLst>
                                    </p:anim>
                                    <p:anim calcmode="lin" valueType="num">
                                      <p:cBhvr additive="base">
                                        <p:cTn id="22" dur="500" fill="hold"/>
                                        <p:tgtEl>
                                          <p:spTgt spid="19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2"/>
                                        </p:tgtEl>
                                        <p:attrNameLst>
                                          <p:attrName>style.visibility</p:attrName>
                                        </p:attrNameLst>
                                      </p:cBhvr>
                                      <p:to>
                                        <p:strVal val="visible"/>
                                      </p:to>
                                    </p:set>
                                    <p:anim calcmode="lin" valueType="num">
                                      <p:cBhvr additive="base">
                                        <p:cTn id="25" dur="500" fill="hold"/>
                                        <p:tgtEl>
                                          <p:spTgt spid="202"/>
                                        </p:tgtEl>
                                        <p:attrNameLst>
                                          <p:attrName>ppt_x</p:attrName>
                                        </p:attrNameLst>
                                      </p:cBhvr>
                                      <p:tavLst>
                                        <p:tav tm="0">
                                          <p:val>
                                            <p:strVal val="#ppt_x"/>
                                          </p:val>
                                        </p:tav>
                                        <p:tav tm="100000">
                                          <p:val>
                                            <p:strVal val="#ppt_x"/>
                                          </p:val>
                                        </p:tav>
                                      </p:tavLst>
                                    </p:anim>
                                    <p:anim calcmode="lin" valueType="num">
                                      <p:cBhvr additive="base">
                                        <p:cTn id="26"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4"/>
                                        </p:tgtEl>
                                        <p:attrNameLst>
                                          <p:attrName>style.visibility</p:attrName>
                                        </p:attrNameLst>
                                      </p:cBhvr>
                                      <p:to>
                                        <p:strVal val="visible"/>
                                      </p:to>
                                    </p:set>
                                    <p:animEffect transition="in" filter="fade">
                                      <p:cBhvr>
                                        <p:cTn id="34" dur="500"/>
                                        <p:tgtEl>
                                          <p:spTgt spid="2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5"/>
                                        </p:tgtEl>
                                        <p:attrNameLst>
                                          <p:attrName>style.visibility</p:attrName>
                                        </p:attrNameLst>
                                      </p:cBhvr>
                                      <p:to>
                                        <p:strVal val="visible"/>
                                      </p:to>
                                    </p:set>
                                    <p:animEffect transition="in" filter="fade">
                                      <p:cBhvr>
                                        <p:cTn id="39" dur="500"/>
                                        <p:tgtEl>
                                          <p:spTgt spid="215"/>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nodeType="clickEffect">
                                  <p:stCondLst>
                                    <p:cond delay="0"/>
                                  </p:stCondLst>
                                  <p:childTnLst>
                                    <p:animEffect transition="out" filter="randombar(horizontal)">
                                      <p:cBhvr>
                                        <p:cTn id="43" dur="500"/>
                                        <p:tgtEl>
                                          <p:spTgt spid="166"/>
                                        </p:tgtEl>
                                      </p:cBhvr>
                                    </p:animEffect>
                                    <p:set>
                                      <p:cBhvr>
                                        <p:cTn id="44" dur="1" fill="hold">
                                          <p:stCondLst>
                                            <p:cond delay="499"/>
                                          </p:stCondLst>
                                        </p:cTn>
                                        <p:tgtEl>
                                          <p:spTgt spid="166"/>
                                        </p:tgtEl>
                                        <p:attrNameLst>
                                          <p:attrName>style.visibility</p:attrName>
                                        </p:attrNameLst>
                                      </p:cBhvr>
                                      <p:to>
                                        <p:strVal val="hidden"/>
                                      </p:to>
                                    </p:set>
                                  </p:childTnLst>
                                </p:cTn>
                              </p:par>
                              <p:par>
                                <p:cTn id="45" presetID="14" presetClass="exit" presetSubtype="10" fill="hold" nodeType="withEffect">
                                  <p:stCondLst>
                                    <p:cond delay="0"/>
                                  </p:stCondLst>
                                  <p:childTnLst>
                                    <p:animEffect transition="out" filter="randombar(horizontal)">
                                      <p:cBhvr>
                                        <p:cTn id="46" dur="500"/>
                                        <p:tgtEl>
                                          <p:spTgt spid="190"/>
                                        </p:tgtEl>
                                      </p:cBhvr>
                                    </p:animEffect>
                                    <p:set>
                                      <p:cBhvr>
                                        <p:cTn id="47" dur="1" fill="hold">
                                          <p:stCondLst>
                                            <p:cond delay="499"/>
                                          </p:stCondLst>
                                        </p:cTn>
                                        <p:tgtEl>
                                          <p:spTgt spid="190"/>
                                        </p:tgtEl>
                                        <p:attrNameLst>
                                          <p:attrName>style.visibility</p:attrName>
                                        </p:attrNameLst>
                                      </p:cBhvr>
                                      <p:to>
                                        <p:strVal val="hidden"/>
                                      </p:to>
                                    </p:set>
                                  </p:childTnLst>
                                </p:cTn>
                              </p:par>
                              <p:par>
                                <p:cTn id="48" presetID="14" presetClass="exit" presetSubtype="10" fill="hold" nodeType="withEffect">
                                  <p:stCondLst>
                                    <p:cond delay="0"/>
                                  </p:stCondLst>
                                  <p:childTnLst>
                                    <p:animEffect transition="out" filter="randombar(horizontal)">
                                      <p:cBhvr>
                                        <p:cTn id="49" dur="500"/>
                                        <p:tgtEl>
                                          <p:spTgt spid="202"/>
                                        </p:tgtEl>
                                      </p:cBhvr>
                                    </p:animEffect>
                                    <p:set>
                                      <p:cBhvr>
                                        <p:cTn id="50" dur="1" fill="hold">
                                          <p:stCondLst>
                                            <p:cond delay="499"/>
                                          </p:stCondLst>
                                        </p:cTn>
                                        <p:tgtEl>
                                          <p:spTgt spid="202"/>
                                        </p:tgtEl>
                                        <p:attrNameLst>
                                          <p:attrName>style.visibility</p:attrName>
                                        </p:attrNameLst>
                                      </p:cBhvr>
                                      <p:to>
                                        <p:strVal val="hidden"/>
                                      </p:to>
                                    </p:set>
                                  </p:childTnLst>
                                </p:cTn>
                              </p:par>
                              <p:par>
                                <p:cTn id="51" presetID="14" presetClass="exit" presetSubtype="10" fill="hold" grpId="1" nodeType="withEffect">
                                  <p:stCondLst>
                                    <p:cond delay="0"/>
                                  </p:stCondLst>
                                  <p:childTnLst>
                                    <p:animEffect transition="out" filter="randombar(horizontal)">
                                      <p:cBhvr>
                                        <p:cTn id="52" dur="500"/>
                                        <p:tgtEl>
                                          <p:spTgt spid="2"/>
                                        </p:tgtEl>
                                      </p:cBhvr>
                                    </p:animEffect>
                                    <p:set>
                                      <p:cBhvr>
                                        <p:cTn id="53" dur="1" fill="hold">
                                          <p:stCondLst>
                                            <p:cond delay="499"/>
                                          </p:stCondLst>
                                        </p:cTn>
                                        <p:tgtEl>
                                          <p:spTgt spid="2"/>
                                        </p:tgtEl>
                                        <p:attrNameLst>
                                          <p:attrName>style.visibility</p:attrName>
                                        </p:attrNameLst>
                                      </p:cBhvr>
                                      <p:to>
                                        <p:strVal val="hidden"/>
                                      </p:to>
                                    </p:set>
                                  </p:childTnLst>
                                </p:cTn>
                              </p:par>
                              <p:par>
                                <p:cTn id="54" presetID="14" presetClass="exit" presetSubtype="10" fill="hold" grpId="1" nodeType="withEffect">
                                  <p:stCondLst>
                                    <p:cond delay="0"/>
                                  </p:stCondLst>
                                  <p:childTnLst>
                                    <p:animEffect transition="out" filter="randombar(horizontal)">
                                      <p:cBhvr>
                                        <p:cTn id="55" dur="500"/>
                                        <p:tgtEl>
                                          <p:spTgt spid="214"/>
                                        </p:tgtEl>
                                      </p:cBhvr>
                                    </p:animEffect>
                                    <p:set>
                                      <p:cBhvr>
                                        <p:cTn id="56" dur="1" fill="hold">
                                          <p:stCondLst>
                                            <p:cond delay="499"/>
                                          </p:stCondLst>
                                        </p:cTn>
                                        <p:tgtEl>
                                          <p:spTgt spid="214"/>
                                        </p:tgtEl>
                                        <p:attrNameLst>
                                          <p:attrName>style.visibility</p:attrName>
                                        </p:attrNameLst>
                                      </p:cBhvr>
                                      <p:to>
                                        <p:strVal val="hidden"/>
                                      </p:to>
                                    </p:set>
                                  </p:childTnLst>
                                </p:cTn>
                              </p:par>
                              <p:par>
                                <p:cTn id="57" presetID="14" presetClass="exit" presetSubtype="10" fill="hold" grpId="1" nodeType="withEffect">
                                  <p:stCondLst>
                                    <p:cond delay="0"/>
                                  </p:stCondLst>
                                  <p:childTnLst>
                                    <p:animEffect transition="out" filter="randombar(horizontal)">
                                      <p:cBhvr>
                                        <p:cTn id="58" dur="500"/>
                                        <p:tgtEl>
                                          <p:spTgt spid="215"/>
                                        </p:tgtEl>
                                      </p:cBhvr>
                                    </p:animEffect>
                                    <p:set>
                                      <p:cBhvr>
                                        <p:cTn id="59" dur="1" fill="hold">
                                          <p:stCondLst>
                                            <p:cond delay="499"/>
                                          </p:stCondLst>
                                        </p:cTn>
                                        <p:tgtEl>
                                          <p:spTgt spid="2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2" grpId="1"/>
      <p:bldP spid="214" grpId="0"/>
      <p:bldP spid="214" grpId="1"/>
      <p:bldP spid="215" grpId="0"/>
      <p:bldP spid="215" grpId="1"/>
      <p:bldP spid="2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16"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PHẦN V. CÀI ĐẶT</a:t>
            </a:r>
            <a:endParaRPr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8" name="Straight Connector 17"/>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16"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Các bước thực hiện</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44" name="Google Shape;974;p46"/>
          <p:cNvCxnSpPr/>
          <p:nvPr/>
        </p:nvCxnSpPr>
        <p:spPr>
          <a:xfrm>
            <a:off x="96382" y="2965088"/>
            <a:ext cx="7692000" cy="0"/>
          </a:xfrm>
          <a:prstGeom prst="straightConnector1">
            <a:avLst/>
          </a:prstGeom>
          <a:noFill/>
          <a:ln w="9525" cap="rnd" cmpd="sng">
            <a:solidFill>
              <a:schemeClr val="dk1"/>
            </a:solidFill>
            <a:prstDash val="solid"/>
            <a:round/>
            <a:headEnd type="none" w="med" len="med"/>
            <a:tailEnd type="oval" w="med" len="med"/>
          </a:ln>
        </p:spPr>
      </p:cxnSp>
      <p:sp>
        <p:nvSpPr>
          <p:cNvPr id="45" name="Google Shape;975;p46"/>
          <p:cNvSpPr/>
          <p:nvPr/>
        </p:nvSpPr>
        <p:spPr>
          <a:xfrm>
            <a:off x="719472" y="2478038"/>
            <a:ext cx="107151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76;p46"/>
          <p:cNvSpPr/>
          <p:nvPr/>
        </p:nvSpPr>
        <p:spPr>
          <a:xfrm>
            <a:off x="3456310" y="2322640"/>
            <a:ext cx="107151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77;p46"/>
          <p:cNvSpPr/>
          <p:nvPr/>
        </p:nvSpPr>
        <p:spPr>
          <a:xfrm>
            <a:off x="6193148" y="2478038"/>
            <a:ext cx="1071510" cy="974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0;p46"/>
          <p:cNvSpPr txBox="1">
            <a:spLocks noGrp="1"/>
          </p:cNvSpPr>
          <p:nvPr>
            <p:ph type="subTitle" idx="4294967295"/>
          </p:nvPr>
        </p:nvSpPr>
        <p:spPr>
          <a:xfrm>
            <a:off x="2674409" y="3580791"/>
            <a:ext cx="2426160" cy="371400"/>
          </a:xfrm>
          <a:prstGeom prst="rect">
            <a:avLst/>
          </a:prstGeom>
        </p:spPr>
        <p:txBody>
          <a:bodyPr spcFirstLastPara="1" wrap="square" lIns="91425" tIns="91425" rIns="91425" bIns="91425" anchor="t" anchorCtr="0">
            <a:noAutofit/>
          </a:bodyPr>
          <a:lstStyle/>
          <a:p>
            <a:pPr marL="0" lvl="0" indent="0">
              <a:buNone/>
            </a:pPr>
            <a:r>
              <a:rPr lang="en">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Create </a:t>
            </a:r>
            <a:r>
              <a:rPr lang="en" smtClean="0">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NLB </a:t>
            </a:r>
            <a:r>
              <a:rPr lang="en">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Cluster</a:t>
            </a:r>
            <a:endParaRPr>
              <a:latin typeface="Open Sans ExtraBold" panose="020B0906030804020204" pitchFamily="34" charset="0"/>
              <a:ea typeface="Open Sans ExtraBold" panose="020B0906030804020204" pitchFamily="34" charset="0"/>
              <a:cs typeface="Open Sans ExtraBold" panose="020B0906030804020204" pitchFamily="34" charset="0"/>
              <a:sym typeface="Poppins Black"/>
            </a:endParaRPr>
          </a:p>
        </p:txBody>
      </p:sp>
      <p:sp>
        <p:nvSpPr>
          <p:cNvPr id="49" name="Google Shape;981;p46"/>
          <p:cNvSpPr txBox="1">
            <a:spLocks noGrp="1"/>
          </p:cNvSpPr>
          <p:nvPr>
            <p:ph type="subTitle" idx="4294967295"/>
          </p:nvPr>
        </p:nvSpPr>
        <p:spPr>
          <a:xfrm>
            <a:off x="583790" y="1695560"/>
            <a:ext cx="2426160" cy="371400"/>
          </a:xfrm>
          <a:prstGeom prst="rect">
            <a:avLst/>
          </a:prstGeom>
        </p:spPr>
        <p:txBody>
          <a:bodyPr spcFirstLastPara="1" wrap="square" lIns="91425" tIns="91425" rIns="91425" bIns="91425" anchor="t" anchorCtr="0">
            <a:noAutofit/>
          </a:bodyPr>
          <a:lstStyle/>
          <a:p>
            <a:pPr marL="0" indent="0">
              <a:buNone/>
            </a:pPr>
            <a:r>
              <a:rPr lang="en">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Install </a:t>
            </a:r>
            <a:r>
              <a:rPr lang="en" smtClean="0">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NLB </a:t>
            </a:r>
            <a:r>
              <a:rPr lang="en">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Feature</a:t>
            </a:r>
            <a:endParaRPr>
              <a:latin typeface="Open Sans ExtraBold" panose="020B0906030804020204" pitchFamily="34" charset="0"/>
              <a:ea typeface="Open Sans ExtraBold" panose="020B0906030804020204" pitchFamily="34" charset="0"/>
              <a:cs typeface="Open Sans ExtraBold" panose="020B0906030804020204" pitchFamily="34" charset="0"/>
              <a:sym typeface="Poppins Black"/>
            </a:endParaRPr>
          </a:p>
        </p:txBody>
      </p:sp>
      <p:sp>
        <p:nvSpPr>
          <p:cNvPr id="50" name="Google Shape;985;p46"/>
          <p:cNvSpPr txBox="1">
            <a:spLocks noGrp="1"/>
          </p:cNvSpPr>
          <p:nvPr>
            <p:ph type="subTitle" idx="4294967295"/>
          </p:nvPr>
        </p:nvSpPr>
        <p:spPr>
          <a:xfrm>
            <a:off x="5402261" y="1873562"/>
            <a:ext cx="3159336"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Add Web 2</a:t>
            </a:r>
            <a:r>
              <a:rPr lang="en" baseline="30000" smtClean="0">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nd</a:t>
            </a:r>
            <a:r>
              <a:rPr lang="en" smtClean="0">
                <a:latin typeface="Open Sans ExtraBold" panose="020B0906030804020204" pitchFamily="34" charset="0"/>
                <a:ea typeface="Open Sans ExtraBold" panose="020B0906030804020204" pitchFamily="34" charset="0"/>
                <a:cs typeface="Open Sans ExtraBold" panose="020B0906030804020204" pitchFamily="34" charset="0"/>
                <a:sym typeface="Poppins Black"/>
              </a:rPr>
              <a:t>  Server</a:t>
            </a:r>
            <a:endParaRPr>
              <a:latin typeface="Open Sans ExtraBold" panose="020B0906030804020204" pitchFamily="34" charset="0"/>
              <a:ea typeface="Open Sans ExtraBold" panose="020B0906030804020204" pitchFamily="34" charset="0"/>
              <a:cs typeface="Open Sans ExtraBold" panose="020B0906030804020204" pitchFamily="34" charset="0"/>
              <a:sym typeface="Poppins Black"/>
            </a:endParaRPr>
          </a:p>
        </p:txBody>
      </p:sp>
      <p:grpSp>
        <p:nvGrpSpPr>
          <p:cNvPr id="51" name="Google Shape;987;p46"/>
          <p:cNvGrpSpPr/>
          <p:nvPr/>
        </p:nvGrpSpPr>
        <p:grpSpPr>
          <a:xfrm>
            <a:off x="3731515" y="2573016"/>
            <a:ext cx="521101" cy="473349"/>
            <a:chOff x="1750184" y="2413530"/>
            <a:chExt cx="359730" cy="359441"/>
          </a:xfrm>
        </p:grpSpPr>
        <p:sp>
          <p:nvSpPr>
            <p:cNvPr id="52" name="Google Shape;988;p46"/>
            <p:cNvSpPr/>
            <p:nvPr/>
          </p:nvSpPr>
          <p:spPr>
            <a:xfrm>
              <a:off x="1824863" y="2413530"/>
              <a:ext cx="285050" cy="285312"/>
            </a:xfrm>
            <a:custGeom>
              <a:avLst/>
              <a:gdLst/>
              <a:ahLst/>
              <a:cxnLst/>
              <a:rect l="l" t="t" r="r" b="b"/>
              <a:pathLst>
                <a:path w="10886" h="10896" extrusionOk="0">
                  <a:moveTo>
                    <a:pt x="2033" y="1"/>
                  </a:moveTo>
                  <a:cubicBezTo>
                    <a:pt x="1851" y="1"/>
                    <a:pt x="1670" y="29"/>
                    <a:pt x="1498" y="77"/>
                  </a:cubicBezTo>
                  <a:cubicBezTo>
                    <a:pt x="1336" y="125"/>
                    <a:pt x="1279" y="335"/>
                    <a:pt x="1403" y="449"/>
                  </a:cubicBezTo>
                  <a:lnTo>
                    <a:pt x="2519" y="1565"/>
                  </a:lnTo>
                  <a:cubicBezTo>
                    <a:pt x="2586" y="1632"/>
                    <a:pt x="2643" y="1718"/>
                    <a:pt x="2672" y="1804"/>
                  </a:cubicBezTo>
                  <a:cubicBezTo>
                    <a:pt x="2843" y="2243"/>
                    <a:pt x="2510" y="2720"/>
                    <a:pt x="2033" y="2720"/>
                  </a:cubicBezTo>
                  <a:cubicBezTo>
                    <a:pt x="1956" y="2720"/>
                    <a:pt x="1870" y="2701"/>
                    <a:pt x="1794" y="2672"/>
                  </a:cubicBezTo>
                  <a:cubicBezTo>
                    <a:pt x="1708" y="2643"/>
                    <a:pt x="1622" y="2586"/>
                    <a:pt x="1556" y="2519"/>
                  </a:cubicBezTo>
                  <a:lnTo>
                    <a:pt x="439" y="1403"/>
                  </a:lnTo>
                  <a:cubicBezTo>
                    <a:pt x="397" y="1360"/>
                    <a:pt x="341" y="1340"/>
                    <a:pt x="285" y="1340"/>
                  </a:cubicBezTo>
                  <a:cubicBezTo>
                    <a:pt x="192" y="1340"/>
                    <a:pt x="101" y="1397"/>
                    <a:pt x="77" y="1499"/>
                  </a:cubicBezTo>
                  <a:cubicBezTo>
                    <a:pt x="20" y="1680"/>
                    <a:pt x="1" y="1861"/>
                    <a:pt x="1" y="2042"/>
                  </a:cubicBezTo>
                  <a:cubicBezTo>
                    <a:pt x="1" y="3120"/>
                    <a:pt x="831" y="4008"/>
                    <a:pt x="1909" y="4065"/>
                  </a:cubicBezTo>
                  <a:lnTo>
                    <a:pt x="2042" y="4084"/>
                  </a:lnTo>
                  <a:cubicBezTo>
                    <a:pt x="2242" y="4084"/>
                    <a:pt x="2443" y="4055"/>
                    <a:pt x="2634" y="3989"/>
                  </a:cubicBezTo>
                  <a:cubicBezTo>
                    <a:pt x="2681" y="3979"/>
                    <a:pt x="2719" y="3960"/>
                    <a:pt x="2758" y="3950"/>
                  </a:cubicBezTo>
                  <a:lnTo>
                    <a:pt x="6946" y="8138"/>
                  </a:lnTo>
                  <a:cubicBezTo>
                    <a:pt x="6927" y="8177"/>
                    <a:pt x="6917" y="8215"/>
                    <a:pt x="6907" y="8262"/>
                  </a:cubicBezTo>
                  <a:cubicBezTo>
                    <a:pt x="6841" y="8453"/>
                    <a:pt x="6812" y="8654"/>
                    <a:pt x="6812" y="8854"/>
                  </a:cubicBezTo>
                  <a:lnTo>
                    <a:pt x="6831" y="8987"/>
                  </a:lnTo>
                  <a:cubicBezTo>
                    <a:pt x="6888" y="10065"/>
                    <a:pt x="7776" y="10895"/>
                    <a:pt x="8854" y="10895"/>
                  </a:cubicBezTo>
                  <a:cubicBezTo>
                    <a:pt x="9035" y="10895"/>
                    <a:pt x="9216" y="10876"/>
                    <a:pt x="9388" y="10819"/>
                  </a:cubicBezTo>
                  <a:cubicBezTo>
                    <a:pt x="9569" y="10781"/>
                    <a:pt x="9617" y="10552"/>
                    <a:pt x="9483" y="10438"/>
                  </a:cubicBezTo>
                  <a:lnTo>
                    <a:pt x="8367" y="9331"/>
                  </a:lnTo>
                  <a:cubicBezTo>
                    <a:pt x="8300" y="9264"/>
                    <a:pt x="8243" y="9178"/>
                    <a:pt x="8214" y="9092"/>
                  </a:cubicBezTo>
                  <a:cubicBezTo>
                    <a:pt x="8043" y="8644"/>
                    <a:pt x="8367" y="8177"/>
                    <a:pt x="8844" y="8177"/>
                  </a:cubicBezTo>
                  <a:cubicBezTo>
                    <a:pt x="8920" y="8177"/>
                    <a:pt x="9006" y="8186"/>
                    <a:pt x="9083" y="8224"/>
                  </a:cubicBezTo>
                  <a:cubicBezTo>
                    <a:pt x="9178" y="8253"/>
                    <a:pt x="9254" y="8301"/>
                    <a:pt x="9331" y="8377"/>
                  </a:cubicBezTo>
                  <a:lnTo>
                    <a:pt x="10437" y="9484"/>
                  </a:lnTo>
                  <a:cubicBezTo>
                    <a:pt x="10485" y="9531"/>
                    <a:pt x="10543" y="9553"/>
                    <a:pt x="10600" y="9553"/>
                  </a:cubicBezTo>
                  <a:cubicBezTo>
                    <a:pt x="10692" y="9553"/>
                    <a:pt x="10780" y="9494"/>
                    <a:pt x="10809" y="9388"/>
                  </a:cubicBezTo>
                  <a:cubicBezTo>
                    <a:pt x="10867" y="9216"/>
                    <a:pt x="10886" y="9035"/>
                    <a:pt x="10886" y="8854"/>
                  </a:cubicBezTo>
                  <a:cubicBezTo>
                    <a:pt x="10886" y="7785"/>
                    <a:pt x="10046" y="6898"/>
                    <a:pt x="8978" y="6831"/>
                  </a:cubicBezTo>
                  <a:lnTo>
                    <a:pt x="8844" y="6812"/>
                  </a:lnTo>
                  <a:cubicBezTo>
                    <a:pt x="8644" y="6812"/>
                    <a:pt x="8443" y="6851"/>
                    <a:pt x="8253" y="6908"/>
                  </a:cubicBezTo>
                  <a:lnTo>
                    <a:pt x="8129" y="6946"/>
                  </a:lnTo>
                  <a:lnTo>
                    <a:pt x="3941" y="2758"/>
                  </a:lnTo>
                  <a:cubicBezTo>
                    <a:pt x="3960" y="2720"/>
                    <a:pt x="3969" y="2682"/>
                    <a:pt x="3979" y="2643"/>
                  </a:cubicBezTo>
                  <a:cubicBezTo>
                    <a:pt x="4045" y="2453"/>
                    <a:pt x="4074" y="2252"/>
                    <a:pt x="4074" y="2052"/>
                  </a:cubicBezTo>
                  <a:lnTo>
                    <a:pt x="4065" y="1909"/>
                  </a:lnTo>
                  <a:cubicBezTo>
                    <a:pt x="3998" y="840"/>
                    <a:pt x="3111" y="10"/>
                    <a:pt x="2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89;p46"/>
            <p:cNvSpPr/>
            <p:nvPr/>
          </p:nvSpPr>
          <p:spPr>
            <a:xfrm>
              <a:off x="1787654" y="2492294"/>
              <a:ext cx="245065" cy="246767"/>
            </a:xfrm>
            <a:custGeom>
              <a:avLst/>
              <a:gdLst/>
              <a:ahLst/>
              <a:cxnLst/>
              <a:rect l="l" t="t" r="r" b="b"/>
              <a:pathLst>
                <a:path w="9359" h="9424" extrusionOk="0">
                  <a:moveTo>
                    <a:pt x="6073" y="0"/>
                  </a:moveTo>
                  <a:cubicBezTo>
                    <a:pt x="5922" y="0"/>
                    <a:pt x="5772" y="60"/>
                    <a:pt x="5657" y="179"/>
                  </a:cubicBezTo>
                  <a:lnTo>
                    <a:pt x="2853" y="2984"/>
                  </a:lnTo>
                  <a:cubicBezTo>
                    <a:pt x="2557" y="3270"/>
                    <a:pt x="2557" y="3747"/>
                    <a:pt x="2853" y="4033"/>
                  </a:cubicBezTo>
                  <a:lnTo>
                    <a:pt x="2957" y="4148"/>
                  </a:lnTo>
                  <a:lnTo>
                    <a:pt x="0" y="7105"/>
                  </a:lnTo>
                  <a:lnTo>
                    <a:pt x="2318" y="9423"/>
                  </a:lnTo>
                  <a:lnTo>
                    <a:pt x="5266" y="6456"/>
                  </a:lnTo>
                  <a:cubicBezTo>
                    <a:pt x="5414" y="6604"/>
                    <a:pt x="5607" y="6678"/>
                    <a:pt x="5799" y="6678"/>
                  </a:cubicBezTo>
                  <a:cubicBezTo>
                    <a:pt x="5991" y="6678"/>
                    <a:pt x="6182" y="6604"/>
                    <a:pt x="6325" y="6456"/>
                  </a:cubicBezTo>
                  <a:lnTo>
                    <a:pt x="9130" y="3652"/>
                  </a:lnTo>
                  <a:cubicBezTo>
                    <a:pt x="9359" y="3423"/>
                    <a:pt x="9359" y="3041"/>
                    <a:pt x="9120" y="2812"/>
                  </a:cubicBezTo>
                  <a:lnTo>
                    <a:pt x="9101" y="2793"/>
                  </a:lnTo>
                  <a:cubicBezTo>
                    <a:pt x="8984" y="2676"/>
                    <a:pt x="8829" y="2616"/>
                    <a:pt x="8673" y="2616"/>
                  </a:cubicBezTo>
                  <a:cubicBezTo>
                    <a:pt x="8537" y="2616"/>
                    <a:pt x="8401" y="2662"/>
                    <a:pt x="8290" y="2755"/>
                  </a:cubicBezTo>
                  <a:cubicBezTo>
                    <a:pt x="8287" y="2758"/>
                    <a:pt x="8284" y="2761"/>
                    <a:pt x="8280" y="2764"/>
                  </a:cubicBezTo>
                  <a:lnTo>
                    <a:pt x="8280" y="2764"/>
                  </a:lnTo>
                  <a:cubicBezTo>
                    <a:pt x="8490" y="2525"/>
                    <a:pt x="8481" y="2173"/>
                    <a:pt x="8252" y="1944"/>
                  </a:cubicBezTo>
                  <a:lnTo>
                    <a:pt x="8224" y="1925"/>
                  </a:lnTo>
                  <a:cubicBezTo>
                    <a:pt x="8185" y="1877"/>
                    <a:pt x="8138" y="1839"/>
                    <a:pt x="8080" y="1811"/>
                  </a:cubicBezTo>
                  <a:cubicBezTo>
                    <a:pt x="7994" y="1767"/>
                    <a:pt x="7900" y="1746"/>
                    <a:pt x="7807" y="1746"/>
                  </a:cubicBezTo>
                  <a:cubicBezTo>
                    <a:pt x="7655" y="1746"/>
                    <a:pt x="7506" y="1803"/>
                    <a:pt x="7394" y="1915"/>
                  </a:cubicBezTo>
                  <a:cubicBezTo>
                    <a:pt x="7623" y="1677"/>
                    <a:pt x="7623" y="1305"/>
                    <a:pt x="7394" y="1066"/>
                  </a:cubicBezTo>
                  <a:lnTo>
                    <a:pt x="7365" y="1047"/>
                  </a:lnTo>
                  <a:cubicBezTo>
                    <a:pt x="7250" y="928"/>
                    <a:pt x="7098" y="868"/>
                    <a:pt x="6945" y="868"/>
                  </a:cubicBezTo>
                  <a:cubicBezTo>
                    <a:pt x="6793" y="868"/>
                    <a:pt x="6640" y="928"/>
                    <a:pt x="6525" y="1047"/>
                  </a:cubicBezTo>
                  <a:cubicBezTo>
                    <a:pt x="6754" y="809"/>
                    <a:pt x="6754" y="437"/>
                    <a:pt x="6525" y="198"/>
                  </a:cubicBezTo>
                  <a:lnTo>
                    <a:pt x="6497" y="179"/>
                  </a:lnTo>
                  <a:cubicBezTo>
                    <a:pt x="6378" y="60"/>
                    <a:pt x="6225" y="0"/>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0;p46"/>
            <p:cNvSpPr/>
            <p:nvPr/>
          </p:nvSpPr>
          <p:spPr>
            <a:xfrm>
              <a:off x="1806141" y="2613871"/>
              <a:ext cx="106442" cy="106442"/>
            </a:xfrm>
            <a:custGeom>
              <a:avLst/>
              <a:gdLst/>
              <a:ahLst/>
              <a:cxnLst/>
              <a:rect l="l" t="t" r="r" b="b"/>
              <a:pathLst>
                <a:path w="4065" h="4065" extrusionOk="0">
                  <a:moveTo>
                    <a:pt x="1746" y="1"/>
                  </a:moveTo>
                  <a:lnTo>
                    <a:pt x="0" y="1747"/>
                  </a:lnTo>
                  <a:lnTo>
                    <a:pt x="2318" y="4065"/>
                  </a:lnTo>
                  <a:lnTo>
                    <a:pt x="4064" y="2310"/>
                  </a:lnTo>
                  <a:lnTo>
                    <a:pt x="1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1;p46"/>
            <p:cNvSpPr/>
            <p:nvPr/>
          </p:nvSpPr>
          <p:spPr>
            <a:xfrm>
              <a:off x="1923790" y="2515075"/>
              <a:ext cx="52972" cy="46321"/>
            </a:xfrm>
            <a:custGeom>
              <a:avLst/>
              <a:gdLst/>
              <a:ahLst/>
              <a:cxnLst/>
              <a:rect l="l" t="t" r="r" b="b"/>
              <a:pathLst>
                <a:path w="2023" h="1769" extrusionOk="0">
                  <a:moveTo>
                    <a:pt x="1741" y="1"/>
                  </a:moveTo>
                  <a:cubicBezTo>
                    <a:pt x="1588" y="1"/>
                    <a:pt x="1438" y="60"/>
                    <a:pt x="1326" y="177"/>
                  </a:cubicBezTo>
                  <a:lnTo>
                    <a:pt x="77" y="1408"/>
                  </a:lnTo>
                  <a:cubicBezTo>
                    <a:pt x="0" y="1494"/>
                    <a:pt x="0" y="1627"/>
                    <a:pt x="77" y="1704"/>
                  </a:cubicBezTo>
                  <a:cubicBezTo>
                    <a:pt x="120" y="1747"/>
                    <a:pt x="172" y="1768"/>
                    <a:pt x="225" y="1768"/>
                  </a:cubicBezTo>
                  <a:cubicBezTo>
                    <a:pt x="277" y="1768"/>
                    <a:pt x="329" y="1747"/>
                    <a:pt x="372" y="1704"/>
                  </a:cubicBezTo>
                  <a:lnTo>
                    <a:pt x="2023" y="72"/>
                  </a:lnTo>
                  <a:cubicBezTo>
                    <a:pt x="1934" y="24"/>
                    <a:pt x="1837" y="1"/>
                    <a:pt x="1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92;p46"/>
            <p:cNvSpPr/>
            <p:nvPr/>
          </p:nvSpPr>
          <p:spPr>
            <a:xfrm>
              <a:off x="1944215" y="2537882"/>
              <a:ext cx="55277" cy="46766"/>
            </a:xfrm>
            <a:custGeom>
              <a:avLst/>
              <a:gdLst/>
              <a:ahLst/>
              <a:cxnLst/>
              <a:rect l="l" t="t" r="r" b="b"/>
              <a:pathLst>
                <a:path w="2111" h="1786" extrusionOk="0">
                  <a:moveTo>
                    <a:pt x="1839" y="0"/>
                  </a:moveTo>
                  <a:cubicBezTo>
                    <a:pt x="1686" y="0"/>
                    <a:pt x="1533" y="62"/>
                    <a:pt x="1415" y="174"/>
                  </a:cubicBezTo>
                  <a:lnTo>
                    <a:pt x="174" y="1415"/>
                  </a:lnTo>
                  <a:cubicBezTo>
                    <a:pt x="0" y="1567"/>
                    <a:pt x="146" y="1785"/>
                    <a:pt x="313" y="1785"/>
                  </a:cubicBezTo>
                  <a:cubicBezTo>
                    <a:pt x="367" y="1785"/>
                    <a:pt x="422" y="1763"/>
                    <a:pt x="470" y="1710"/>
                  </a:cubicBezTo>
                  <a:lnTo>
                    <a:pt x="2111" y="70"/>
                  </a:lnTo>
                  <a:cubicBezTo>
                    <a:pt x="2025" y="23"/>
                    <a:pt x="1932" y="0"/>
                    <a:pt x="18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3;p46"/>
            <p:cNvSpPr/>
            <p:nvPr/>
          </p:nvSpPr>
          <p:spPr>
            <a:xfrm>
              <a:off x="1968252" y="2560611"/>
              <a:ext cx="53993" cy="46243"/>
            </a:xfrm>
            <a:custGeom>
              <a:avLst/>
              <a:gdLst/>
              <a:ahLst/>
              <a:cxnLst/>
              <a:rect l="l" t="t" r="r" b="b"/>
              <a:pathLst>
                <a:path w="2062" h="1766" extrusionOk="0">
                  <a:moveTo>
                    <a:pt x="1790" y="0"/>
                  </a:moveTo>
                  <a:cubicBezTo>
                    <a:pt x="1653" y="0"/>
                    <a:pt x="1516" y="50"/>
                    <a:pt x="1403" y="146"/>
                  </a:cubicBezTo>
                  <a:lnTo>
                    <a:pt x="134" y="1415"/>
                  </a:lnTo>
                  <a:cubicBezTo>
                    <a:pt x="1" y="1570"/>
                    <a:pt x="132" y="1766"/>
                    <a:pt x="290" y="1766"/>
                  </a:cubicBezTo>
                  <a:cubicBezTo>
                    <a:pt x="336" y="1766"/>
                    <a:pt x="385" y="1749"/>
                    <a:pt x="430" y="1711"/>
                  </a:cubicBezTo>
                  <a:lnTo>
                    <a:pt x="2061" y="70"/>
                  </a:lnTo>
                  <a:cubicBezTo>
                    <a:pt x="1976" y="23"/>
                    <a:pt x="1883"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94;p46"/>
            <p:cNvSpPr/>
            <p:nvPr/>
          </p:nvSpPr>
          <p:spPr>
            <a:xfrm>
              <a:off x="1792630" y="2614945"/>
              <a:ext cx="116707" cy="115869"/>
            </a:xfrm>
            <a:custGeom>
              <a:avLst/>
              <a:gdLst/>
              <a:ahLst/>
              <a:cxnLst/>
              <a:rect l="l" t="t" r="r" b="b"/>
              <a:pathLst>
                <a:path w="4457" h="4425" extrusionOk="0">
                  <a:moveTo>
                    <a:pt x="1122" y="0"/>
                  </a:moveTo>
                  <a:cubicBezTo>
                    <a:pt x="1065" y="0"/>
                    <a:pt x="1007" y="22"/>
                    <a:pt x="964" y="65"/>
                  </a:cubicBezTo>
                  <a:lnTo>
                    <a:pt x="1" y="1028"/>
                  </a:lnTo>
                  <a:lnTo>
                    <a:pt x="3407" y="4425"/>
                  </a:lnTo>
                  <a:lnTo>
                    <a:pt x="4370" y="3471"/>
                  </a:lnTo>
                  <a:cubicBezTo>
                    <a:pt x="4456" y="3375"/>
                    <a:pt x="4456" y="3242"/>
                    <a:pt x="4370" y="3156"/>
                  </a:cubicBezTo>
                  <a:lnTo>
                    <a:pt x="1279" y="65"/>
                  </a:lnTo>
                  <a:cubicBezTo>
                    <a:pt x="1236" y="22"/>
                    <a:pt x="1179"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95;p46"/>
            <p:cNvSpPr/>
            <p:nvPr/>
          </p:nvSpPr>
          <p:spPr>
            <a:xfrm>
              <a:off x="1750184" y="2637621"/>
              <a:ext cx="135900" cy="135350"/>
            </a:xfrm>
            <a:custGeom>
              <a:avLst/>
              <a:gdLst/>
              <a:ahLst/>
              <a:cxnLst/>
              <a:rect l="l" t="t" r="r" b="b"/>
              <a:pathLst>
                <a:path w="5190" h="5169" extrusionOk="0">
                  <a:moveTo>
                    <a:pt x="1784" y="0"/>
                  </a:moveTo>
                  <a:lnTo>
                    <a:pt x="86" y="1698"/>
                  </a:lnTo>
                  <a:cubicBezTo>
                    <a:pt x="0" y="1784"/>
                    <a:pt x="0" y="1927"/>
                    <a:pt x="86" y="2013"/>
                  </a:cubicBezTo>
                  <a:lnTo>
                    <a:pt x="3177" y="5104"/>
                  </a:lnTo>
                  <a:cubicBezTo>
                    <a:pt x="3220" y="5147"/>
                    <a:pt x="3277" y="5168"/>
                    <a:pt x="3334" y="5168"/>
                  </a:cubicBezTo>
                  <a:cubicBezTo>
                    <a:pt x="3392" y="5168"/>
                    <a:pt x="3449" y="5147"/>
                    <a:pt x="3492" y="5104"/>
                  </a:cubicBezTo>
                  <a:lnTo>
                    <a:pt x="5190" y="3396"/>
                  </a:lnTo>
                  <a:lnTo>
                    <a:pt x="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96;p46"/>
            <p:cNvSpPr/>
            <p:nvPr/>
          </p:nvSpPr>
          <p:spPr>
            <a:xfrm>
              <a:off x="1750184" y="2665586"/>
              <a:ext cx="107673" cy="107385"/>
            </a:xfrm>
            <a:custGeom>
              <a:avLst/>
              <a:gdLst/>
              <a:ahLst/>
              <a:cxnLst/>
              <a:rect l="l" t="t" r="r" b="b"/>
              <a:pathLst>
                <a:path w="4112" h="4101" extrusionOk="0">
                  <a:moveTo>
                    <a:pt x="716" y="1"/>
                  </a:moveTo>
                  <a:lnTo>
                    <a:pt x="86" y="630"/>
                  </a:lnTo>
                  <a:cubicBezTo>
                    <a:pt x="0" y="716"/>
                    <a:pt x="0" y="859"/>
                    <a:pt x="86" y="945"/>
                  </a:cubicBezTo>
                  <a:lnTo>
                    <a:pt x="3177" y="4036"/>
                  </a:lnTo>
                  <a:cubicBezTo>
                    <a:pt x="3220" y="4079"/>
                    <a:pt x="3277" y="4100"/>
                    <a:pt x="3334" y="4100"/>
                  </a:cubicBezTo>
                  <a:cubicBezTo>
                    <a:pt x="3392" y="4100"/>
                    <a:pt x="3449" y="4079"/>
                    <a:pt x="3492" y="4036"/>
                  </a:cubicBezTo>
                  <a:lnTo>
                    <a:pt x="4112" y="3406"/>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03;p46"/>
          <p:cNvGrpSpPr/>
          <p:nvPr/>
        </p:nvGrpSpPr>
        <p:grpSpPr>
          <a:xfrm>
            <a:off x="6478500" y="2737449"/>
            <a:ext cx="500806" cy="455278"/>
            <a:chOff x="5873617" y="2309901"/>
            <a:chExt cx="345720" cy="345720"/>
          </a:xfrm>
        </p:grpSpPr>
        <p:sp>
          <p:nvSpPr>
            <p:cNvPr id="62" name="Google Shape;1004;p46"/>
            <p:cNvSpPr/>
            <p:nvPr/>
          </p:nvSpPr>
          <p:spPr>
            <a:xfrm>
              <a:off x="5873617" y="2309901"/>
              <a:ext cx="345720" cy="345720"/>
            </a:xfrm>
            <a:custGeom>
              <a:avLst/>
              <a:gdLst/>
              <a:ahLst/>
              <a:cxnLst/>
              <a:rect l="l" t="t" r="r" b="b"/>
              <a:pathLst>
                <a:path w="13159" h="13159" extrusionOk="0">
                  <a:moveTo>
                    <a:pt x="6583" y="1"/>
                  </a:moveTo>
                  <a:cubicBezTo>
                    <a:pt x="2949" y="1"/>
                    <a:pt x="1" y="2942"/>
                    <a:pt x="1" y="6576"/>
                  </a:cubicBezTo>
                  <a:cubicBezTo>
                    <a:pt x="1" y="10211"/>
                    <a:pt x="2949" y="13159"/>
                    <a:pt x="6583" y="13159"/>
                  </a:cubicBezTo>
                  <a:cubicBezTo>
                    <a:pt x="10218" y="13159"/>
                    <a:pt x="13159" y="10211"/>
                    <a:pt x="13159" y="6576"/>
                  </a:cubicBezTo>
                  <a:cubicBezTo>
                    <a:pt x="13159" y="2942"/>
                    <a:pt x="10218" y="1"/>
                    <a:pt x="6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05;p46"/>
            <p:cNvSpPr/>
            <p:nvPr/>
          </p:nvSpPr>
          <p:spPr>
            <a:xfrm>
              <a:off x="5899496" y="2335779"/>
              <a:ext cx="293963" cy="293963"/>
            </a:xfrm>
            <a:custGeom>
              <a:avLst/>
              <a:gdLst/>
              <a:ahLst/>
              <a:cxnLst/>
              <a:rect l="l" t="t" r="r" b="b"/>
              <a:pathLst>
                <a:path w="11189" h="11189" extrusionOk="0">
                  <a:moveTo>
                    <a:pt x="5598" y="1"/>
                  </a:moveTo>
                  <a:cubicBezTo>
                    <a:pt x="2505" y="1"/>
                    <a:pt x="1" y="2504"/>
                    <a:pt x="1" y="5591"/>
                  </a:cubicBezTo>
                  <a:cubicBezTo>
                    <a:pt x="1" y="8685"/>
                    <a:pt x="2505" y="11189"/>
                    <a:pt x="5598" y="11189"/>
                  </a:cubicBezTo>
                  <a:cubicBezTo>
                    <a:pt x="8685" y="11189"/>
                    <a:pt x="11189" y="8685"/>
                    <a:pt x="11189" y="5591"/>
                  </a:cubicBezTo>
                  <a:cubicBezTo>
                    <a:pt x="11189" y="2504"/>
                    <a:pt x="8685" y="1"/>
                    <a:pt x="5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06;p46"/>
            <p:cNvSpPr/>
            <p:nvPr/>
          </p:nvSpPr>
          <p:spPr>
            <a:xfrm>
              <a:off x="6041288" y="2356088"/>
              <a:ext cx="10404" cy="131888"/>
            </a:xfrm>
            <a:custGeom>
              <a:avLst/>
              <a:gdLst/>
              <a:ahLst/>
              <a:cxnLst/>
              <a:rect l="l" t="t" r="r" b="b"/>
              <a:pathLst>
                <a:path w="396" h="5020" extrusionOk="0">
                  <a:moveTo>
                    <a:pt x="198" y="1"/>
                  </a:moveTo>
                  <a:cubicBezTo>
                    <a:pt x="99" y="1"/>
                    <a:pt x="0" y="67"/>
                    <a:pt x="0" y="199"/>
                  </a:cubicBezTo>
                  <a:lnTo>
                    <a:pt x="0" y="4818"/>
                  </a:lnTo>
                  <a:cubicBezTo>
                    <a:pt x="0" y="4929"/>
                    <a:pt x="90" y="5019"/>
                    <a:pt x="201" y="5019"/>
                  </a:cubicBezTo>
                  <a:cubicBezTo>
                    <a:pt x="305" y="5019"/>
                    <a:pt x="395" y="4929"/>
                    <a:pt x="395" y="4818"/>
                  </a:cubicBezTo>
                  <a:lnTo>
                    <a:pt x="395" y="199"/>
                  </a:lnTo>
                  <a:cubicBezTo>
                    <a:pt x="395" y="67"/>
                    <a:pt x="297"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07;p46"/>
            <p:cNvSpPr/>
            <p:nvPr/>
          </p:nvSpPr>
          <p:spPr>
            <a:xfrm>
              <a:off x="6039449" y="2477546"/>
              <a:ext cx="135435" cy="10430"/>
            </a:xfrm>
            <a:custGeom>
              <a:avLst/>
              <a:gdLst/>
              <a:ahLst/>
              <a:cxnLst/>
              <a:rect l="l" t="t" r="r" b="b"/>
              <a:pathLst>
                <a:path w="5155" h="397" extrusionOk="0">
                  <a:moveTo>
                    <a:pt x="271" y="1"/>
                  </a:moveTo>
                  <a:cubicBezTo>
                    <a:pt x="1" y="1"/>
                    <a:pt x="1" y="396"/>
                    <a:pt x="271" y="396"/>
                  </a:cubicBezTo>
                  <a:lnTo>
                    <a:pt x="4891" y="396"/>
                  </a:lnTo>
                  <a:cubicBezTo>
                    <a:pt x="5154" y="396"/>
                    <a:pt x="5154" y="1"/>
                    <a:pt x="4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08;p46"/>
            <p:cNvSpPr/>
            <p:nvPr/>
          </p:nvSpPr>
          <p:spPr>
            <a:xfrm>
              <a:off x="5918097" y="2477546"/>
              <a:ext cx="21333" cy="10430"/>
            </a:xfrm>
            <a:custGeom>
              <a:avLst/>
              <a:gdLst/>
              <a:ahLst/>
              <a:cxnLst/>
              <a:rect l="l" t="t" r="r" b="b"/>
              <a:pathLst>
                <a:path w="812" h="397" extrusionOk="0">
                  <a:moveTo>
                    <a:pt x="264" y="1"/>
                  </a:moveTo>
                  <a:cubicBezTo>
                    <a:pt x="0" y="1"/>
                    <a:pt x="0" y="396"/>
                    <a:pt x="264" y="396"/>
                  </a:cubicBezTo>
                  <a:lnTo>
                    <a:pt x="548" y="396"/>
                  </a:lnTo>
                  <a:cubicBezTo>
                    <a:pt x="812" y="396"/>
                    <a:pt x="812"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09;p46"/>
            <p:cNvSpPr/>
            <p:nvPr/>
          </p:nvSpPr>
          <p:spPr>
            <a:xfrm>
              <a:off x="6041288" y="2591542"/>
              <a:ext cx="10404" cy="17970"/>
            </a:xfrm>
            <a:custGeom>
              <a:avLst/>
              <a:gdLst/>
              <a:ahLst/>
              <a:cxnLst/>
              <a:rect l="l" t="t" r="r" b="b"/>
              <a:pathLst>
                <a:path w="396" h="684" extrusionOk="0">
                  <a:moveTo>
                    <a:pt x="198" y="0"/>
                  </a:moveTo>
                  <a:cubicBezTo>
                    <a:pt x="99" y="0"/>
                    <a:pt x="0" y="66"/>
                    <a:pt x="0" y="198"/>
                  </a:cubicBezTo>
                  <a:lnTo>
                    <a:pt x="0" y="483"/>
                  </a:lnTo>
                  <a:cubicBezTo>
                    <a:pt x="0" y="594"/>
                    <a:pt x="90" y="684"/>
                    <a:pt x="201" y="684"/>
                  </a:cubicBezTo>
                  <a:cubicBezTo>
                    <a:pt x="305" y="684"/>
                    <a:pt x="395" y="594"/>
                    <a:pt x="395" y="483"/>
                  </a:cubicBezTo>
                  <a:lnTo>
                    <a:pt x="395" y="198"/>
                  </a:lnTo>
                  <a:cubicBezTo>
                    <a:pt x="395" y="66"/>
                    <a:pt x="297"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10;p46"/>
            <p:cNvSpPr/>
            <p:nvPr/>
          </p:nvSpPr>
          <p:spPr>
            <a:xfrm>
              <a:off x="5953144" y="2391556"/>
              <a:ext cx="19836" cy="15869"/>
            </a:xfrm>
            <a:custGeom>
              <a:avLst/>
              <a:gdLst/>
              <a:ahLst/>
              <a:cxnLst/>
              <a:rect l="l" t="t" r="r" b="b"/>
              <a:pathLst>
                <a:path w="755" h="604" extrusionOk="0">
                  <a:moveTo>
                    <a:pt x="285" y="0"/>
                  </a:moveTo>
                  <a:cubicBezTo>
                    <a:pt x="133" y="0"/>
                    <a:pt x="0" y="196"/>
                    <a:pt x="144" y="340"/>
                  </a:cubicBezTo>
                  <a:lnTo>
                    <a:pt x="345" y="541"/>
                  </a:lnTo>
                  <a:cubicBezTo>
                    <a:pt x="379" y="583"/>
                    <a:pt x="435" y="603"/>
                    <a:pt x="484" y="603"/>
                  </a:cubicBezTo>
                  <a:cubicBezTo>
                    <a:pt x="664" y="603"/>
                    <a:pt x="754" y="388"/>
                    <a:pt x="629" y="264"/>
                  </a:cubicBezTo>
                  <a:lnTo>
                    <a:pt x="421" y="62"/>
                  </a:lnTo>
                  <a:cubicBezTo>
                    <a:pt x="379" y="19"/>
                    <a:pt x="331"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11;p46"/>
            <p:cNvSpPr/>
            <p:nvPr/>
          </p:nvSpPr>
          <p:spPr>
            <a:xfrm>
              <a:off x="6119686" y="2557939"/>
              <a:ext cx="19652" cy="15869"/>
            </a:xfrm>
            <a:custGeom>
              <a:avLst/>
              <a:gdLst/>
              <a:ahLst/>
              <a:cxnLst/>
              <a:rect l="l" t="t" r="r" b="b"/>
              <a:pathLst>
                <a:path w="748" h="604" extrusionOk="0">
                  <a:moveTo>
                    <a:pt x="285" y="1"/>
                  </a:moveTo>
                  <a:cubicBezTo>
                    <a:pt x="131" y="1"/>
                    <a:pt x="0" y="202"/>
                    <a:pt x="144" y="347"/>
                  </a:cubicBezTo>
                  <a:lnTo>
                    <a:pt x="345" y="548"/>
                  </a:lnTo>
                  <a:cubicBezTo>
                    <a:pt x="380" y="582"/>
                    <a:pt x="429" y="603"/>
                    <a:pt x="484" y="603"/>
                  </a:cubicBezTo>
                  <a:cubicBezTo>
                    <a:pt x="658" y="603"/>
                    <a:pt x="748" y="388"/>
                    <a:pt x="623" y="263"/>
                  </a:cubicBezTo>
                  <a:lnTo>
                    <a:pt x="422" y="62"/>
                  </a:lnTo>
                  <a:cubicBezTo>
                    <a:pt x="379" y="19"/>
                    <a:pt x="331" y="1"/>
                    <a:pt x="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12;p46"/>
            <p:cNvSpPr/>
            <p:nvPr/>
          </p:nvSpPr>
          <p:spPr>
            <a:xfrm>
              <a:off x="6120185" y="2391556"/>
              <a:ext cx="19652" cy="15869"/>
            </a:xfrm>
            <a:custGeom>
              <a:avLst/>
              <a:gdLst/>
              <a:ahLst/>
              <a:cxnLst/>
              <a:rect l="l" t="t" r="r" b="b"/>
              <a:pathLst>
                <a:path w="748" h="604" extrusionOk="0">
                  <a:moveTo>
                    <a:pt x="466" y="0"/>
                  </a:moveTo>
                  <a:cubicBezTo>
                    <a:pt x="419" y="0"/>
                    <a:pt x="370" y="19"/>
                    <a:pt x="326" y="62"/>
                  </a:cubicBezTo>
                  <a:lnTo>
                    <a:pt x="125" y="264"/>
                  </a:lnTo>
                  <a:cubicBezTo>
                    <a:pt x="0" y="388"/>
                    <a:pt x="84" y="603"/>
                    <a:pt x="264" y="603"/>
                  </a:cubicBezTo>
                  <a:cubicBezTo>
                    <a:pt x="313" y="603"/>
                    <a:pt x="368" y="583"/>
                    <a:pt x="403" y="541"/>
                  </a:cubicBezTo>
                  <a:lnTo>
                    <a:pt x="604" y="340"/>
                  </a:lnTo>
                  <a:cubicBezTo>
                    <a:pt x="747" y="196"/>
                    <a:pt x="618" y="0"/>
                    <a:pt x="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13;p46"/>
            <p:cNvSpPr/>
            <p:nvPr/>
          </p:nvSpPr>
          <p:spPr>
            <a:xfrm>
              <a:off x="5953617" y="2557939"/>
              <a:ext cx="19862" cy="15869"/>
            </a:xfrm>
            <a:custGeom>
              <a:avLst/>
              <a:gdLst/>
              <a:ahLst/>
              <a:cxnLst/>
              <a:rect l="l" t="t" r="r" b="b"/>
              <a:pathLst>
                <a:path w="756" h="604" extrusionOk="0">
                  <a:moveTo>
                    <a:pt x="465" y="1"/>
                  </a:moveTo>
                  <a:cubicBezTo>
                    <a:pt x="418" y="1"/>
                    <a:pt x="370" y="19"/>
                    <a:pt x="327" y="62"/>
                  </a:cubicBezTo>
                  <a:lnTo>
                    <a:pt x="126" y="263"/>
                  </a:lnTo>
                  <a:cubicBezTo>
                    <a:pt x="1" y="388"/>
                    <a:pt x="91" y="603"/>
                    <a:pt x="264" y="603"/>
                  </a:cubicBezTo>
                  <a:cubicBezTo>
                    <a:pt x="320" y="603"/>
                    <a:pt x="368" y="582"/>
                    <a:pt x="403" y="548"/>
                  </a:cubicBezTo>
                  <a:lnTo>
                    <a:pt x="611" y="347"/>
                  </a:lnTo>
                  <a:cubicBezTo>
                    <a:pt x="755" y="202"/>
                    <a:pt x="620"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14;p46"/>
            <p:cNvSpPr/>
            <p:nvPr/>
          </p:nvSpPr>
          <p:spPr>
            <a:xfrm>
              <a:off x="5927056" y="2429887"/>
              <a:ext cx="21859" cy="13425"/>
            </a:xfrm>
            <a:custGeom>
              <a:avLst/>
              <a:gdLst/>
              <a:ahLst/>
              <a:cxnLst/>
              <a:rect l="l" t="t" r="r" b="b"/>
              <a:pathLst>
                <a:path w="832" h="511" extrusionOk="0">
                  <a:moveTo>
                    <a:pt x="289" y="0"/>
                  </a:moveTo>
                  <a:cubicBezTo>
                    <a:pt x="98" y="0"/>
                    <a:pt x="1" y="295"/>
                    <a:pt x="214" y="386"/>
                  </a:cubicBezTo>
                  <a:lnTo>
                    <a:pt x="478" y="497"/>
                  </a:lnTo>
                  <a:cubicBezTo>
                    <a:pt x="499" y="504"/>
                    <a:pt x="526" y="511"/>
                    <a:pt x="554" y="511"/>
                  </a:cubicBezTo>
                  <a:cubicBezTo>
                    <a:pt x="769" y="511"/>
                    <a:pt x="831" y="213"/>
                    <a:pt x="630" y="129"/>
                  </a:cubicBezTo>
                  <a:lnTo>
                    <a:pt x="374" y="18"/>
                  </a:lnTo>
                  <a:cubicBezTo>
                    <a:pt x="344" y="6"/>
                    <a:pt x="316"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15;p46"/>
            <p:cNvSpPr/>
            <p:nvPr/>
          </p:nvSpPr>
          <p:spPr>
            <a:xfrm>
              <a:off x="6143751" y="2522077"/>
              <a:ext cx="21832" cy="13452"/>
            </a:xfrm>
            <a:custGeom>
              <a:avLst/>
              <a:gdLst/>
              <a:ahLst/>
              <a:cxnLst/>
              <a:rect l="l" t="t" r="r" b="b"/>
              <a:pathLst>
                <a:path w="831" h="512" extrusionOk="0">
                  <a:moveTo>
                    <a:pt x="287" y="0"/>
                  </a:moveTo>
                  <a:cubicBezTo>
                    <a:pt x="97" y="0"/>
                    <a:pt x="1" y="289"/>
                    <a:pt x="213" y="380"/>
                  </a:cubicBezTo>
                  <a:lnTo>
                    <a:pt x="477" y="491"/>
                  </a:lnTo>
                  <a:cubicBezTo>
                    <a:pt x="498" y="505"/>
                    <a:pt x="525" y="512"/>
                    <a:pt x="553" y="512"/>
                  </a:cubicBezTo>
                  <a:cubicBezTo>
                    <a:pt x="768" y="512"/>
                    <a:pt x="831" y="213"/>
                    <a:pt x="629" y="130"/>
                  </a:cubicBezTo>
                  <a:lnTo>
                    <a:pt x="373" y="19"/>
                  </a:lnTo>
                  <a:cubicBezTo>
                    <a:pt x="343" y="6"/>
                    <a:pt x="314"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16;p46"/>
            <p:cNvSpPr/>
            <p:nvPr/>
          </p:nvSpPr>
          <p:spPr>
            <a:xfrm>
              <a:off x="6084822" y="2365730"/>
              <a:ext cx="15816" cy="17261"/>
            </a:xfrm>
            <a:custGeom>
              <a:avLst/>
              <a:gdLst/>
              <a:ahLst/>
              <a:cxnLst/>
              <a:rect l="l" t="t" r="r" b="b"/>
              <a:pathLst>
                <a:path w="602" h="657" extrusionOk="0">
                  <a:moveTo>
                    <a:pt x="345" y="0"/>
                  </a:moveTo>
                  <a:cubicBezTo>
                    <a:pt x="275" y="0"/>
                    <a:pt x="204" y="37"/>
                    <a:pt x="167" y="123"/>
                  </a:cubicBezTo>
                  <a:lnTo>
                    <a:pt x="56" y="386"/>
                  </a:lnTo>
                  <a:cubicBezTo>
                    <a:pt x="1" y="511"/>
                    <a:pt x="98" y="657"/>
                    <a:pt x="237" y="657"/>
                  </a:cubicBezTo>
                  <a:cubicBezTo>
                    <a:pt x="320" y="657"/>
                    <a:pt x="389" y="608"/>
                    <a:pt x="424" y="539"/>
                  </a:cubicBezTo>
                  <a:lnTo>
                    <a:pt x="535" y="276"/>
                  </a:lnTo>
                  <a:cubicBezTo>
                    <a:pt x="602" y="119"/>
                    <a:pt x="473" y="0"/>
                    <a:pt x="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17;p46"/>
            <p:cNvSpPr/>
            <p:nvPr/>
          </p:nvSpPr>
          <p:spPr>
            <a:xfrm>
              <a:off x="5992632" y="2582399"/>
              <a:ext cx="15816" cy="17287"/>
            </a:xfrm>
            <a:custGeom>
              <a:avLst/>
              <a:gdLst/>
              <a:ahLst/>
              <a:cxnLst/>
              <a:rect l="l" t="t" r="r" b="b"/>
              <a:pathLst>
                <a:path w="602" h="658" extrusionOk="0">
                  <a:moveTo>
                    <a:pt x="350" y="0"/>
                  </a:moveTo>
                  <a:cubicBezTo>
                    <a:pt x="280" y="0"/>
                    <a:pt x="211" y="37"/>
                    <a:pt x="174" y="123"/>
                  </a:cubicBezTo>
                  <a:lnTo>
                    <a:pt x="56" y="387"/>
                  </a:lnTo>
                  <a:cubicBezTo>
                    <a:pt x="0" y="511"/>
                    <a:pt x="97" y="657"/>
                    <a:pt x="243" y="657"/>
                  </a:cubicBezTo>
                  <a:cubicBezTo>
                    <a:pt x="319" y="657"/>
                    <a:pt x="396" y="609"/>
                    <a:pt x="423" y="539"/>
                  </a:cubicBezTo>
                  <a:lnTo>
                    <a:pt x="534" y="276"/>
                  </a:lnTo>
                  <a:cubicBezTo>
                    <a:pt x="601" y="119"/>
                    <a:pt x="475"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18;p46"/>
            <p:cNvSpPr/>
            <p:nvPr/>
          </p:nvSpPr>
          <p:spPr>
            <a:xfrm>
              <a:off x="5994445" y="2364758"/>
              <a:ext cx="15527" cy="17524"/>
            </a:xfrm>
            <a:custGeom>
              <a:avLst/>
              <a:gdLst/>
              <a:ahLst/>
              <a:cxnLst/>
              <a:rect l="l" t="t" r="r" b="b"/>
              <a:pathLst>
                <a:path w="591" h="667" extrusionOk="0">
                  <a:moveTo>
                    <a:pt x="255" y="1"/>
                  </a:moveTo>
                  <a:cubicBezTo>
                    <a:pt x="129" y="1"/>
                    <a:pt x="1" y="118"/>
                    <a:pt x="63" y="278"/>
                  </a:cubicBezTo>
                  <a:lnTo>
                    <a:pt x="174" y="541"/>
                  </a:lnTo>
                  <a:cubicBezTo>
                    <a:pt x="202" y="611"/>
                    <a:pt x="271" y="659"/>
                    <a:pt x="354" y="666"/>
                  </a:cubicBezTo>
                  <a:cubicBezTo>
                    <a:pt x="493" y="666"/>
                    <a:pt x="590" y="521"/>
                    <a:pt x="542" y="389"/>
                  </a:cubicBezTo>
                  <a:lnTo>
                    <a:pt x="431" y="125"/>
                  </a:lnTo>
                  <a:cubicBezTo>
                    <a:pt x="396" y="38"/>
                    <a:pt x="326"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19;p46"/>
            <p:cNvSpPr/>
            <p:nvPr/>
          </p:nvSpPr>
          <p:spPr>
            <a:xfrm>
              <a:off x="6082641" y="2583161"/>
              <a:ext cx="15527" cy="17419"/>
            </a:xfrm>
            <a:custGeom>
              <a:avLst/>
              <a:gdLst/>
              <a:ahLst/>
              <a:cxnLst/>
              <a:rect l="l" t="t" r="r" b="b"/>
              <a:pathLst>
                <a:path w="591" h="663" extrusionOk="0">
                  <a:moveTo>
                    <a:pt x="254" y="1"/>
                  </a:moveTo>
                  <a:cubicBezTo>
                    <a:pt x="129" y="1"/>
                    <a:pt x="1" y="119"/>
                    <a:pt x="63" y="274"/>
                  </a:cubicBezTo>
                  <a:lnTo>
                    <a:pt x="174" y="538"/>
                  </a:lnTo>
                  <a:cubicBezTo>
                    <a:pt x="202" y="614"/>
                    <a:pt x="271" y="663"/>
                    <a:pt x="354" y="663"/>
                  </a:cubicBezTo>
                  <a:cubicBezTo>
                    <a:pt x="493" y="663"/>
                    <a:pt x="590" y="524"/>
                    <a:pt x="542" y="392"/>
                  </a:cubicBezTo>
                  <a:lnTo>
                    <a:pt x="431" y="129"/>
                  </a:lnTo>
                  <a:cubicBezTo>
                    <a:pt x="396" y="39"/>
                    <a:pt x="325"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20;p46"/>
            <p:cNvSpPr/>
            <p:nvPr/>
          </p:nvSpPr>
          <p:spPr>
            <a:xfrm>
              <a:off x="6144776" y="2431936"/>
              <a:ext cx="22069" cy="13399"/>
            </a:xfrm>
            <a:custGeom>
              <a:avLst/>
              <a:gdLst/>
              <a:ahLst/>
              <a:cxnLst/>
              <a:rect l="l" t="t" r="r" b="b"/>
              <a:pathLst>
                <a:path w="840" h="510" extrusionOk="0">
                  <a:moveTo>
                    <a:pt x="552" y="1"/>
                  </a:moveTo>
                  <a:cubicBezTo>
                    <a:pt x="527" y="1"/>
                    <a:pt x="500" y="6"/>
                    <a:pt x="473" y="17"/>
                  </a:cubicBezTo>
                  <a:lnTo>
                    <a:pt x="209" y="128"/>
                  </a:lnTo>
                  <a:cubicBezTo>
                    <a:pt x="1" y="204"/>
                    <a:pt x="63" y="509"/>
                    <a:pt x="285" y="509"/>
                  </a:cubicBezTo>
                  <a:cubicBezTo>
                    <a:pt x="306" y="509"/>
                    <a:pt x="334" y="502"/>
                    <a:pt x="355" y="495"/>
                  </a:cubicBezTo>
                  <a:lnTo>
                    <a:pt x="618" y="384"/>
                  </a:lnTo>
                  <a:cubicBezTo>
                    <a:pt x="839" y="298"/>
                    <a:pt x="745" y="1"/>
                    <a:pt x="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21;p46"/>
            <p:cNvSpPr/>
            <p:nvPr/>
          </p:nvSpPr>
          <p:spPr>
            <a:xfrm>
              <a:off x="5926530" y="2520081"/>
              <a:ext cx="21964" cy="13268"/>
            </a:xfrm>
            <a:custGeom>
              <a:avLst/>
              <a:gdLst/>
              <a:ahLst/>
              <a:cxnLst/>
              <a:rect l="l" t="t" r="r" b="b"/>
              <a:pathLst>
                <a:path w="836" h="505" extrusionOk="0">
                  <a:moveTo>
                    <a:pt x="553" y="1"/>
                  </a:moveTo>
                  <a:cubicBezTo>
                    <a:pt x="527" y="1"/>
                    <a:pt x="499" y="6"/>
                    <a:pt x="470" y="19"/>
                  </a:cubicBezTo>
                  <a:lnTo>
                    <a:pt x="206" y="123"/>
                  </a:lnTo>
                  <a:cubicBezTo>
                    <a:pt x="1" y="205"/>
                    <a:pt x="59" y="504"/>
                    <a:pt x="275" y="504"/>
                  </a:cubicBezTo>
                  <a:cubicBezTo>
                    <a:pt x="278" y="504"/>
                    <a:pt x="280" y="504"/>
                    <a:pt x="283" y="504"/>
                  </a:cubicBezTo>
                  <a:lnTo>
                    <a:pt x="276" y="504"/>
                  </a:lnTo>
                  <a:cubicBezTo>
                    <a:pt x="303" y="504"/>
                    <a:pt x="331" y="504"/>
                    <a:pt x="352" y="490"/>
                  </a:cubicBezTo>
                  <a:lnTo>
                    <a:pt x="616" y="386"/>
                  </a:lnTo>
                  <a:cubicBezTo>
                    <a:pt x="835" y="301"/>
                    <a:pt x="744" y="1"/>
                    <a:pt x="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1022;p46"/>
          <p:cNvGrpSpPr/>
          <p:nvPr/>
        </p:nvGrpSpPr>
        <p:grpSpPr>
          <a:xfrm>
            <a:off x="968668" y="2688181"/>
            <a:ext cx="573117" cy="553814"/>
            <a:chOff x="4093603" y="4146138"/>
            <a:chExt cx="395638" cy="420544"/>
          </a:xfrm>
        </p:grpSpPr>
        <p:sp>
          <p:nvSpPr>
            <p:cNvPr id="81" name="Google Shape;1023;p46"/>
            <p:cNvSpPr/>
            <p:nvPr/>
          </p:nvSpPr>
          <p:spPr>
            <a:xfrm>
              <a:off x="4158286" y="4218414"/>
              <a:ext cx="266088" cy="326567"/>
            </a:xfrm>
            <a:custGeom>
              <a:avLst/>
              <a:gdLst/>
              <a:ahLst/>
              <a:cxnLst/>
              <a:rect l="l" t="t" r="r" b="b"/>
              <a:pathLst>
                <a:path w="10128" h="12430" extrusionOk="0">
                  <a:moveTo>
                    <a:pt x="5064" y="0"/>
                  </a:moveTo>
                  <a:cubicBezTo>
                    <a:pt x="2865" y="0"/>
                    <a:pt x="958" y="1526"/>
                    <a:pt x="479" y="3669"/>
                  </a:cubicBezTo>
                  <a:cubicBezTo>
                    <a:pt x="1" y="5813"/>
                    <a:pt x="1076" y="8005"/>
                    <a:pt x="3059" y="8941"/>
                  </a:cubicBezTo>
                  <a:cubicBezTo>
                    <a:pt x="3448" y="9128"/>
                    <a:pt x="3691" y="9510"/>
                    <a:pt x="3684" y="9933"/>
                  </a:cubicBezTo>
                  <a:lnTo>
                    <a:pt x="3684" y="11875"/>
                  </a:lnTo>
                  <a:lnTo>
                    <a:pt x="3691" y="11875"/>
                  </a:lnTo>
                  <a:cubicBezTo>
                    <a:pt x="3691" y="12180"/>
                    <a:pt x="3933" y="12430"/>
                    <a:pt x="4239" y="12430"/>
                  </a:cubicBezTo>
                  <a:lnTo>
                    <a:pt x="5896" y="12430"/>
                  </a:lnTo>
                  <a:cubicBezTo>
                    <a:pt x="6201" y="12430"/>
                    <a:pt x="6451" y="12180"/>
                    <a:pt x="6451" y="11875"/>
                  </a:cubicBezTo>
                  <a:lnTo>
                    <a:pt x="6451" y="9933"/>
                  </a:lnTo>
                  <a:cubicBezTo>
                    <a:pt x="6444" y="9510"/>
                    <a:pt x="6687" y="9128"/>
                    <a:pt x="7068" y="8941"/>
                  </a:cubicBezTo>
                  <a:cubicBezTo>
                    <a:pt x="9052" y="8005"/>
                    <a:pt x="10127" y="5813"/>
                    <a:pt x="9649" y="3669"/>
                  </a:cubicBezTo>
                  <a:cubicBezTo>
                    <a:pt x="9170" y="1526"/>
                    <a:pt x="7263" y="0"/>
                    <a:pt x="5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24;p46"/>
            <p:cNvSpPr/>
            <p:nvPr/>
          </p:nvSpPr>
          <p:spPr>
            <a:xfrm>
              <a:off x="4189813" y="4240089"/>
              <a:ext cx="203218" cy="203218"/>
            </a:xfrm>
            <a:custGeom>
              <a:avLst/>
              <a:gdLst/>
              <a:ahLst/>
              <a:cxnLst/>
              <a:rect l="l" t="t" r="r" b="b"/>
              <a:pathLst>
                <a:path w="7735" h="7735" extrusionOk="0">
                  <a:moveTo>
                    <a:pt x="3871" y="1"/>
                  </a:moveTo>
                  <a:cubicBezTo>
                    <a:pt x="1735" y="1"/>
                    <a:pt x="0" y="1735"/>
                    <a:pt x="0" y="3871"/>
                  </a:cubicBezTo>
                  <a:cubicBezTo>
                    <a:pt x="0" y="6007"/>
                    <a:pt x="1735" y="7734"/>
                    <a:pt x="3871" y="7734"/>
                  </a:cubicBezTo>
                  <a:cubicBezTo>
                    <a:pt x="6007" y="7734"/>
                    <a:pt x="7734" y="6007"/>
                    <a:pt x="7734" y="3871"/>
                  </a:cubicBezTo>
                  <a:cubicBezTo>
                    <a:pt x="7734" y="1735"/>
                    <a:pt x="6007" y="1"/>
                    <a:pt x="3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25;p46"/>
            <p:cNvSpPr/>
            <p:nvPr/>
          </p:nvSpPr>
          <p:spPr>
            <a:xfrm>
              <a:off x="4211671" y="4261947"/>
              <a:ext cx="159658" cy="159684"/>
            </a:xfrm>
            <a:custGeom>
              <a:avLst/>
              <a:gdLst/>
              <a:ahLst/>
              <a:cxnLst/>
              <a:rect l="l" t="t" r="r" b="b"/>
              <a:pathLst>
                <a:path w="6077" h="6078" extrusionOk="0">
                  <a:moveTo>
                    <a:pt x="3039" y="1"/>
                  </a:moveTo>
                  <a:cubicBezTo>
                    <a:pt x="1360" y="1"/>
                    <a:pt x="1" y="1360"/>
                    <a:pt x="1" y="3039"/>
                  </a:cubicBezTo>
                  <a:cubicBezTo>
                    <a:pt x="1" y="4718"/>
                    <a:pt x="1360" y="6077"/>
                    <a:pt x="3039" y="6077"/>
                  </a:cubicBezTo>
                  <a:cubicBezTo>
                    <a:pt x="4717" y="6077"/>
                    <a:pt x="6077" y="4718"/>
                    <a:pt x="6077" y="3039"/>
                  </a:cubicBezTo>
                  <a:cubicBezTo>
                    <a:pt x="6077" y="1360"/>
                    <a:pt x="4717" y="1"/>
                    <a:pt x="3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26;p46"/>
            <p:cNvSpPr/>
            <p:nvPr/>
          </p:nvSpPr>
          <p:spPr>
            <a:xfrm>
              <a:off x="4269629" y="4537677"/>
              <a:ext cx="43586" cy="29005"/>
            </a:xfrm>
            <a:custGeom>
              <a:avLst/>
              <a:gdLst/>
              <a:ahLst/>
              <a:cxnLst/>
              <a:rect l="l" t="t" r="r" b="b"/>
              <a:pathLst>
                <a:path w="1659" h="1104" extrusionOk="0">
                  <a:moveTo>
                    <a:pt x="1" y="0"/>
                  </a:moveTo>
                  <a:lnTo>
                    <a:pt x="1" y="548"/>
                  </a:lnTo>
                  <a:cubicBezTo>
                    <a:pt x="1" y="854"/>
                    <a:pt x="250" y="1103"/>
                    <a:pt x="555" y="1103"/>
                  </a:cubicBezTo>
                  <a:lnTo>
                    <a:pt x="1103" y="1103"/>
                  </a:lnTo>
                  <a:cubicBezTo>
                    <a:pt x="1409" y="1103"/>
                    <a:pt x="1658" y="854"/>
                    <a:pt x="1658" y="548"/>
                  </a:cubicBezTo>
                  <a:lnTo>
                    <a:pt x="16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27;p46"/>
            <p:cNvSpPr/>
            <p:nvPr/>
          </p:nvSpPr>
          <p:spPr>
            <a:xfrm>
              <a:off x="4434725" y="4334486"/>
              <a:ext cx="54515" cy="14608"/>
            </a:xfrm>
            <a:custGeom>
              <a:avLst/>
              <a:gdLst/>
              <a:ahLst/>
              <a:cxnLst/>
              <a:rect l="l" t="t" r="r" b="b"/>
              <a:pathLst>
                <a:path w="2075" h="556" extrusionOk="0">
                  <a:moveTo>
                    <a:pt x="348" y="1"/>
                  </a:moveTo>
                  <a:cubicBezTo>
                    <a:pt x="1" y="21"/>
                    <a:pt x="1" y="535"/>
                    <a:pt x="348" y="555"/>
                  </a:cubicBezTo>
                  <a:lnTo>
                    <a:pt x="1728" y="555"/>
                  </a:lnTo>
                  <a:cubicBezTo>
                    <a:pt x="2075" y="535"/>
                    <a:pt x="2075" y="21"/>
                    <a:pt x="17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28;p46"/>
            <p:cNvSpPr/>
            <p:nvPr/>
          </p:nvSpPr>
          <p:spPr>
            <a:xfrm>
              <a:off x="4093603" y="4334460"/>
              <a:ext cx="62896" cy="14634"/>
            </a:xfrm>
            <a:custGeom>
              <a:avLst/>
              <a:gdLst/>
              <a:ahLst/>
              <a:cxnLst/>
              <a:rect l="l" t="t" r="r" b="b"/>
              <a:pathLst>
                <a:path w="2394" h="557" extrusionOk="0">
                  <a:moveTo>
                    <a:pt x="2025" y="1"/>
                  </a:moveTo>
                  <a:cubicBezTo>
                    <a:pt x="2018" y="1"/>
                    <a:pt x="2011" y="1"/>
                    <a:pt x="2005" y="2"/>
                  </a:cubicBezTo>
                  <a:lnTo>
                    <a:pt x="354" y="2"/>
                  </a:lnTo>
                  <a:cubicBezTo>
                    <a:pt x="0" y="22"/>
                    <a:pt x="0" y="536"/>
                    <a:pt x="354" y="556"/>
                  </a:cubicBezTo>
                  <a:lnTo>
                    <a:pt x="2005" y="556"/>
                  </a:lnTo>
                  <a:cubicBezTo>
                    <a:pt x="2011" y="557"/>
                    <a:pt x="2018" y="557"/>
                    <a:pt x="2025" y="557"/>
                  </a:cubicBezTo>
                  <a:cubicBezTo>
                    <a:pt x="2393" y="557"/>
                    <a:pt x="2393"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29;p46"/>
            <p:cNvSpPr/>
            <p:nvPr/>
          </p:nvSpPr>
          <p:spPr>
            <a:xfrm>
              <a:off x="4284210" y="4146138"/>
              <a:ext cx="14424" cy="50417"/>
            </a:xfrm>
            <a:custGeom>
              <a:avLst/>
              <a:gdLst/>
              <a:ahLst/>
              <a:cxnLst/>
              <a:rect l="l" t="t" r="r" b="b"/>
              <a:pathLst>
                <a:path w="549" h="1919" extrusionOk="0">
                  <a:moveTo>
                    <a:pt x="277" y="1"/>
                  </a:moveTo>
                  <a:cubicBezTo>
                    <a:pt x="144" y="1"/>
                    <a:pt x="11" y="88"/>
                    <a:pt x="0" y="261"/>
                  </a:cubicBezTo>
                  <a:lnTo>
                    <a:pt x="0" y="1641"/>
                  </a:lnTo>
                  <a:cubicBezTo>
                    <a:pt x="0" y="1794"/>
                    <a:pt x="125" y="1919"/>
                    <a:pt x="278" y="1919"/>
                  </a:cubicBezTo>
                  <a:cubicBezTo>
                    <a:pt x="430" y="1919"/>
                    <a:pt x="548" y="1794"/>
                    <a:pt x="548" y="1641"/>
                  </a:cubicBezTo>
                  <a:lnTo>
                    <a:pt x="548" y="261"/>
                  </a:lnTo>
                  <a:cubicBezTo>
                    <a:pt x="541" y="88"/>
                    <a:pt x="410" y="1"/>
                    <a:pt x="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30;p46"/>
            <p:cNvSpPr/>
            <p:nvPr/>
          </p:nvSpPr>
          <p:spPr>
            <a:xfrm>
              <a:off x="4358561" y="4183813"/>
              <a:ext cx="29294" cy="33156"/>
            </a:xfrm>
            <a:custGeom>
              <a:avLst/>
              <a:gdLst/>
              <a:ahLst/>
              <a:cxnLst/>
              <a:rect l="l" t="t" r="r" b="b"/>
              <a:pathLst>
                <a:path w="1115" h="1262" extrusionOk="0">
                  <a:moveTo>
                    <a:pt x="745" y="0"/>
                  </a:moveTo>
                  <a:cubicBezTo>
                    <a:pt x="662" y="0"/>
                    <a:pt x="578" y="39"/>
                    <a:pt x="521" y="131"/>
                  </a:cubicBezTo>
                  <a:lnTo>
                    <a:pt x="104" y="852"/>
                  </a:lnTo>
                  <a:cubicBezTo>
                    <a:pt x="0" y="1033"/>
                    <a:pt x="132" y="1262"/>
                    <a:pt x="347" y="1262"/>
                  </a:cubicBezTo>
                  <a:cubicBezTo>
                    <a:pt x="444" y="1262"/>
                    <a:pt x="534" y="1213"/>
                    <a:pt x="583" y="1130"/>
                  </a:cubicBezTo>
                  <a:lnTo>
                    <a:pt x="999" y="409"/>
                  </a:lnTo>
                  <a:cubicBezTo>
                    <a:pt x="1114" y="193"/>
                    <a:pt x="931" y="0"/>
                    <a:pt x="7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31;p46"/>
            <p:cNvSpPr/>
            <p:nvPr/>
          </p:nvSpPr>
          <p:spPr>
            <a:xfrm>
              <a:off x="4195277" y="4466505"/>
              <a:ext cx="29268" cy="33287"/>
            </a:xfrm>
            <a:custGeom>
              <a:avLst/>
              <a:gdLst/>
              <a:ahLst/>
              <a:cxnLst/>
              <a:rect l="l" t="t" r="r" b="b"/>
              <a:pathLst>
                <a:path w="1114" h="1267" extrusionOk="0">
                  <a:moveTo>
                    <a:pt x="748" y="1"/>
                  </a:moveTo>
                  <a:cubicBezTo>
                    <a:pt x="664" y="1"/>
                    <a:pt x="579" y="41"/>
                    <a:pt x="521" y="136"/>
                  </a:cubicBezTo>
                  <a:lnTo>
                    <a:pt x="105" y="850"/>
                  </a:lnTo>
                  <a:cubicBezTo>
                    <a:pt x="1" y="1038"/>
                    <a:pt x="132" y="1267"/>
                    <a:pt x="347" y="1267"/>
                  </a:cubicBezTo>
                  <a:cubicBezTo>
                    <a:pt x="444" y="1267"/>
                    <a:pt x="535" y="1211"/>
                    <a:pt x="583" y="1128"/>
                  </a:cubicBezTo>
                  <a:lnTo>
                    <a:pt x="999" y="413"/>
                  </a:lnTo>
                  <a:cubicBezTo>
                    <a:pt x="1114" y="194"/>
                    <a:pt x="933" y="1"/>
                    <a:pt x="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32;p46"/>
            <p:cNvSpPr/>
            <p:nvPr/>
          </p:nvSpPr>
          <p:spPr>
            <a:xfrm>
              <a:off x="4195172" y="4183813"/>
              <a:ext cx="29294" cy="33156"/>
            </a:xfrm>
            <a:custGeom>
              <a:avLst/>
              <a:gdLst/>
              <a:ahLst/>
              <a:cxnLst/>
              <a:rect l="l" t="t" r="r" b="b"/>
              <a:pathLst>
                <a:path w="1115" h="1262" extrusionOk="0">
                  <a:moveTo>
                    <a:pt x="366" y="0"/>
                  </a:moveTo>
                  <a:cubicBezTo>
                    <a:pt x="180" y="0"/>
                    <a:pt x="1" y="193"/>
                    <a:pt x="116" y="409"/>
                  </a:cubicBezTo>
                  <a:lnTo>
                    <a:pt x="525" y="1130"/>
                  </a:lnTo>
                  <a:cubicBezTo>
                    <a:pt x="573" y="1213"/>
                    <a:pt x="670" y="1262"/>
                    <a:pt x="768" y="1262"/>
                  </a:cubicBezTo>
                  <a:cubicBezTo>
                    <a:pt x="976" y="1262"/>
                    <a:pt x="1114" y="1033"/>
                    <a:pt x="1003" y="852"/>
                  </a:cubicBezTo>
                  <a:lnTo>
                    <a:pt x="594" y="131"/>
                  </a:lnTo>
                  <a:cubicBezTo>
                    <a:pt x="534" y="39"/>
                    <a:pt x="450"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33;p46"/>
            <p:cNvSpPr/>
            <p:nvPr/>
          </p:nvSpPr>
          <p:spPr>
            <a:xfrm>
              <a:off x="4358272" y="4466505"/>
              <a:ext cx="29294" cy="33287"/>
            </a:xfrm>
            <a:custGeom>
              <a:avLst/>
              <a:gdLst/>
              <a:ahLst/>
              <a:cxnLst/>
              <a:rect l="l" t="t" r="r" b="b"/>
              <a:pathLst>
                <a:path w="1115" h="1267" extrusionOk="0">
                  <a:moveTo>
                    <a:pt x="367" y="1"/>
                  </a:moveTo>
                  <a:cubicBezTo>
                    <a:pt x="182" y="1"/>
                    <a:pt x="1" y="194"/>
                    <a:pt x="115" y="413"/>
                  </a:cubicBezTo>
                  <a:lnTo>
                    <a:pt x="532" y="1128"/>
                  </a:lnTo>
                  <a:cubicBezTo>
                    <a:pt x="580" y="1211"/>
                    <a:pt x="670" y="1267"/>
                    <a:pt x="774" y="1267"/>
                  </a:cubicBezTo>
                  <a:cubicBezTo>
                    <a:pt x="982" y="1267"/>
                    <a:pt x="1114" y="1038"/>
                    <a:pt x="1010" y="850"/>
                  </a:cubicBezTo>
                  <a:lnTo>
                    <a:pt x="594" y="136"/>
                  </a:lnTo>
                  <a:cubicBezTo>
                    <a:pt x="536" y="41"/>
                    <a:pt x="451" y="1"/>
                    <a:pt x="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34;p46"/>
            <p:cNvSpPr/>
            <p:nvPr/>
          </p:nvSpPr>
          <p:spPr>
            <a:xfrm>
              <a:off x="4412315" y="4410335"/>
              <a:ext cx="39934" cy="25668"/>
            </a:xfrm>
            <a:custGeom>
              <a:avLst/>
              <a:gdLst/>
              <a:ahLst/>
              <a:cxnLst/>
              <a:rect l="l" t="t" r="r" b="b"/>
              <a:pathLst>
                <a:path w="1520" h="977" extrusionOk="0">
                  <a:moveTo>
                    <a:pt x="408" y="1"/>
                  </a:moveTo>
                  <a:cubicBezTo>
                    <a:pt x="158" y="1"/>
                    <a:pt x="0" y="375"/>
                    <a:pt x="285" y="526"/>
                  </a:cubicBezTo>
                  <a:lnTo>
                    <a:pt x="999" y="942"/>
                  </a:lnTo>
                  <a:cubicBezTo>
                    <a:pt x="1041" y="963"/>
                    <a:pt x="1090" y="977"/>
                    <a:pt x="1138" y="977"/>
                  </a:cubicBezTo>
                  <a:cubicBezTo>
                    <a:pt x="1422" y="977"/>
                    <a:pt x="1520" y="602"/>
                    <a:pt x="1277" y="464"/>
                  </a:cubicBezTo>
                  <a:lnTo>
                    <a:pt x="562" y="48"/>
                  </a:lnTo>
                  <a:cubicBezTo>
                    <a:pt x="509" y="15"/>
                    <a:pt x="457"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35;p46"/>
            <p:cNvSpPr/>
            <p:nvPr/>
          </p:nvSpPr>
          <p:spPr>
            <a:xfrm>
              <a:off x="4130306" y="4247340"/>
              <a:ext cx="39304" cy="25589"/>
            </a:xfrm>
            <a:custGeom>
              <a:avLst/>
              <a:gdLst/>
              <a:ahLst/>
              <a:cxnLst/>
              <a:rect l="l" t="t" r="r" b="b"/>
              <a:pathLst>
                <a:path w="1496" h="974" extrusionOk="0">
                  <a:moveTo>
                    <a:pt x="397" y="1"/>
                  </a:moveTo>
                  <a:cubicBezTo>
                    <a:pt x="153" y="1"/>
                    <a:pt x="0" y="356"/>
                    <a:pt x="254" y="515"/>
                  </a:cubicBezTo>
                  <a:lnTo>
                    <a:pt x="975" y="931"/>
                  </a:lnTo>
                  <a:cubicBezTo>
                    <a:pt x="1017" y="959"/>
                    <a:pt x="1066" y="966"/>
                    <a:pt x="1114" y="973"/>
                  </a:cubicBezTo>
                  <a:lnTo>
                    <a:pt x="1114" y="966"/>
                  </a:lnTo>
                  <a:cubicBezTo>
                    <a:pt x="1398" y="966"/>
                    <a:pt x="1496" y="592"/>
                    <a:pt x="1253" y="453"/>
                  </a:cubicBezTo>
                  <a:lnTo>
                    <a:pt x="531" y="37"/>
                  </a:lnTo>
                  <a:cubicBezTo>
                    <a:pt x="485" y="12"/>
                    <a:pt x="439" y="1"/>
                    <a:pt x="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36;p46"/>
            <p:cNvSpPr/>
            <p:nvPr/>
          </p:nvSpPr>
          <p:spPr>
            <a:xfrm>
              <a:off x="4413418" y="4247182"/>
              <a:ext cx="39908" cy="25747"/>
            </a:xfrm>
            <a:custGeom>
              <a:avLst/>
              <a:gdLst/>
              <a:ahLst/>
              <a:cxnLst/>
              <a:rect l="l" t="t" r="r" b="b"/>
              <a:pathLst>
                <a:path w="1519" h="980" extrusionOk="0">
                  <a:moveTo>
                    <a:pt x="1114" y="0"/>
                  </a:moveTo>
                  <a:cubicBezTo>
                    <a:pt x="1064" y="0"/>
                    <a:pt x="1011" y="15"/>
                    <a:pt x="957" y="50"/>
                  </a:cubicBezTo>
                  <a:lnTo>
                    <a:pt x="243" y="459"/>
                  </a:lnTo>
                  <a:cubicBezTo>
                    <a:pt x="0" y="605"/>
                    <a:pt x="97" y="972"/>
                    <a:pt x="382" y="979"/>
                  </a:cubicBezTo>
                  <a:cubicBezTo>
                    <a:pt x="430" y="979"/>
                    <a:pt x="479" y="965"/>
                    <a:pt x="520" y="937"/>
                  </a:cubicBezTo>
                  <a:lnTo>
                    <a:pt x="1235" y="528"/>
                  </a:lnTo>
                  <a:cubicBezTo>
                    <a:pt x="1518" y="378"/>
                    <a:pt x="1363"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37;p46"/>
            <p:cNvSpPr/>
            <p:nvPr/>
          </p:nvSpPr>
          <p:spPr>
            <a:xfrm>
              <a:off x="4130595" y="4410624"/>
              <a:ext cx="39304" cy="25379"/>
            </a:xfrm>
            <a:custGeom>
              <a:avLst/>
              <a:gdLst/>
              <a:ahLst/>
              <a:cxnLst/>
              <a:rect l="l" t="t" r="r" b="b"/>
              <a:pathLst>
                <a:path w="1496" h="966" extrusionOk="0">
                  <a:moveTo>
                    <a:pt x="1099" y="1"/>
                  </a:moveTo>
                  <a:cubicBezTo>
                    <a:pt x="1056" y="1"/>
                    <a:pt x="1011" y="12"/>
                    <a:pt x="964" y="37"/>
                  </a:cubicBezTo>
                  <a:lnTo>
                    <a:pt x="243" y="453"/>
                  </a:lnTo>
                  <a:cubicBezTo>
                    <a:pt x="0" y="598"/>
                    <a:pt x="104" y="966"/>
                    <a:pt x="382" y="966"/>
                  </a:cubicBezTo>
                  <a:cubicBezTo>
                    <a:pt x="430" y="966"/>
                    <a:pt x="479" y="952"/>
                    <a:pt x="520" y="931"/>
                  </a:cubicBezTo>
                  <a:lnTo>
                    <a:pt x="1242" y="515"/>
                  </a:lnTo>
                  <a:cubicBezTo>
                    <a:pt x="1496" y="356"/>
                    <a:pt x="1343" y="1"/>
                    <a:pt x="10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38;p46"/>
            <p:cNvSpPr/>
            <p:nvPr/>
          </p:nvSpPr>
          <p:spPr>
            <a:xfrm>
              <a:off x="4255231" y="4494118"/>
              <a:ext cx="72565" cy="50864"/>
            </a:xfrm>
            <a:custGeom>
              <a:avLst/>
              <a:gdLst/>
              <a:ahLst/>
              <a:cxnLst/>
              <a:rect l="l" t="t" r="r" b="b"/>
              <a:pathLst>
                <a:path w="2762" h="1936" extrusionOk="0">
                  <a:moveTo>
                    <a:pt x="1" y="1"/>
                  </a:moveTo>
                  <a:lnTo>
                    <a:pt x="1" y="1381"/>
                  </a:lnTo>
                  <a:cubicBezTo>
                    <a:pt x="1" y="1686"/>
                    <a:pt x="243" y="1936"/>
                    <a:pt x="549" y="1936"/>
                  </a:cubicBezTo>
                  <a:lnTo>
                    <a:pt x="2206" y="1936"/>
                  </a:lnTo>
                  <a:cubicBezTo>
                    <a:pt x="2511" y="1936"/>
                    <a:pt x="2761" y="1686"/>
                    <a:pt x="2761" y="1381"/>
                  </a:cubicBezTo>
                  <a:lnTo>
                    <a:pt x="27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39;p46"/>
            <p:cNvSpPr/>
            <p:nvPr/>
          </p:nvSpPr>
          <p:spPr>
            <a:xfrm>
              <a:off x="4247954" y="4494118"/>
              <a:ext cx="87120" cy="14608"/>
            </a:xfrm>
            <a:custGeom>
              <a:avLst/>
              <a:gdLst/>
              <a:ahLst/>
              <a:cxnLst/>
              <a:rect l="l" t="t" r="r" b="b"/>
              <a:pathLst>
                <a:path w="3316" h="556" extrusionOk="0">
                  <a:moveTo>
                    <a:pt x="278" y="1"/>
                  </a:moveTo>
                  <a:cubicBezTo>
                    <a:pt x="125" y="1"/>
                    <a:pt x="0" y="125"/>
                    <a:pt x="0" y="278"/>
                  </a:cubicBezTo>
                  <a:cubicBezTo>
                    <a:pt x="0" y="431"/>
                    <a:pt x="125" y="556"/>
                    <a:pt x="278" y="556"/>
                  </a:cubicBezTo>
                  <a:lnTo>
                    <a:pt x="3038" y="556"/>
                  </a:lnTo>
                  <a:cubicBezTo>
                    <a:pt x="3191" y="556"/>
                    <a:pt x="3316" y="431"/>
                    <a:pt x="3316" y="278"/>
                  </a:cubicBezTo>
                  <a:cubicBezTo>
                    <a:pt x="3316" y="125"/>
                    <a:pt x="3191" y="1"/>
                    <a:pt x="30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539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barn(inVertical)">
                                      <p:cBhvr>
                                        <p:cTn id="7" dur="5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randombar(horizontal)">
                                      <p:cBhvr>
                                        <p:cTn id="12" dur="500"/>
                                        <p:tgtEl>
                                          <p:spTgt spid="45"/>
                                        </p:tgtEl>
                                      </p:cBhvr>
                                    </p:animEffect>
                                  </p:childTnLst>
                                </p:cTn>
                              </p:par>
                              <p:par>
                                <p:cTn id="13" presetID="14" presetClass="entr" presetSubtype="1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randombar(horizontal)">
                                      <p:cBhvr>
                                        <p:cTn id="15" dur="500"/>
                                        <p:tgtEl>
                                          <p:spTgt spid="8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18" dur="500"/>
                                        <p:tgtEl>
                                          <p:spTgt spid="4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randombar(horizontal)">
                                      <p:cBhvr>
                                        <p:cTn id="23" dur="500"/>
                                        <p:tgtEl>
                                          <p:spTgt spid="46"/>
                                        </p:tgtEl>
                                      </p:cBhvr>
                                    </p:animEffect>
                                  </p:childTnLst>
                                </p:cTn>
                              </p:par>
                              <p:par>
                                <p:cTn id="24" presetID="14" presetClass="entr" presetSubtype="1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randombar(horizontal)">
                                      <p:cBhvr>
                                        <p:cTn id="26" dur="500"/>
                                        <p:tgtEl>
                                          <p:spTgt spid="51"/>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8">
                                            <p:txEl>
                                              <p:pRg st="0" end="0"/>
                                            </p:txEl>
                                          </p:spTgt>
                                        </p:tgtEl>
                                        <p:attrNameLst>
                                          <p:attrName>style.visibility</p:attrName>
                                        </p:attrNameLst>
                                      </p:cBhvr>
                                      <p:to>
                                        <p:strVal val="visible"/>
                                      </p:to>
                                    </p:set>
                                    <p:animEffect transition="in" filter="randombar(horizontal)">
                                      <p:cBhvr>
                                        <p:cTn id="29" dur="500"/>
                                        <p:tgtEl>
                                          <p:spTgt spid="4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randombar(horizontal)">
                                      <p:cBhvr>
                                        <p:cTn id="34" dur="500"/>
                                        <p:tgtEl>
                                          <p:spTgt spid="4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37" dur="500"/>
                                        <p:tgtEl>
                                          <p:spTgt spid="50">
                                            <p:txEl>
                                              <p:pRg st="0" end="0"/>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randombar(horizontal)">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45" grpId="0" animBg="1"/>
      <p:bldP spid="46" grpId="0" animBg="1"/>
      <p:bldP spid="47" grpId="0" animBg="1"/>
      <p:bldP spid="48" grpId="0" build="p"/>
      <p:bldP spid="49" grpId="0" build="p"/>
      <p:bldP spid="5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78"/>
        <p:cNvGrpSpPr/>
        <p:nvPr/>
      </p:nvGrpSpPr>
      <p:grpSpPr>
        <a:xfrm>
          <a:off x="0" y="0"/>
          <a:ext cx="0" cy="0"/>
          <a:chOff x="0" y="0"/>
          <a:chExt cx="0" cy="0"/>
        </a:xfrm>
      </p:grpSpPr>
      <p:grpSp>
        <p:nvGrpSpPr>
          <p:cNvPr id="879" name="Google Shape;879;p43"/>
          <p:cNvGrpSpPr/>
          <p:nvPr/>
        </p:nvGrpSpPr>
        <p:grpSpPr>
          <a:xfrm>
            <a:off x="2735425" y="2019920"/>
            <a:ext cx="5599150" cy="394800"/>
            <a:chOff x="2735425" y="2008575"/>
            <a:chExt cx="5599150" cy="394800"/>
          </a:xfrm>
        </p:grpSpPr>
        <p:sp>
          <p:nvSpPr>
            <p:cNvPr id="880" name="Google Shape;880;p43"/>
            <p:cNvSpPr/>
            <p:nvPr/>
          </p:nvSpPr>
          <p:spPr>
            <a:xfrm>
              <a:off x="2735425" y="2008575"/>
              <a:ext cx="1747200" cy="394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4661425" y="2008575"/>
              <a:ext cx="1747200" cy="394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6587375" y="2008575"/>
              <a:ext cx="1747200" cy="394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43"/>
          <p:cNvSpPr/>
          <p:nvPr/>
        </p:nvSpPr>
        <p:spPr>
          <a:xfrm>
            <a:off x="809425" y="2544020"/>
            <a:ext cx="1747200" cy="394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809425" y="3068120"/>
            <a:ext cx="1747200" cy="394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809425" y="3592220"/>
            <a:ext cx="1747200" cy="394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86" name="Google Shape;886;p43"/>
          <p:cNvGraphicFramePr/>
          <p:nvPr>
            <p:extLst>
              <p:ext uri="{D42A27DB-BD31-4B8C-83A1-F6EECF244321}">
                <p14:modId xmlns:p14="http://schemas.microsoft.com/office/powerpoint/2010/main" val="2869878246"/>
              </p:ext>
            </p:extLst>
          </p:nvPr>
        </p:nvGraphicFramePr>
        <p:xfrm>
          <a:off x="720011" y="1955267"/>
          <a:ext cx="7614564" cy="2096400"/>
        </p:xfrm>
        <a:graphic>
          <a:graphicData uri="http://schemas.openxmlformats.org/drawingml/2006/table">
            <a:tbl>
              <a:tblPr>
                <a:noFill/>
                <a:tableStyleId>{84048897-303E-43AD-9ADE-D2D3306643AB}</a:tableStyleId>
              </a:tblPr>
              <a:tblGrid>
                <a:gridCol w="1903641">
                  <a:extLst>
                    <a:ext uri="{9D8B030D-6E8A-4147-A177-3AD203B41FA5}">
                      <a16:colId xmlns:a16="http://schemas.microsoft.com/office/drawing/2014/main" val="20000"/>
                    </a:ext>
                  </a:extLst>
                </a:gridCol>
                <a:gridCol w="1903641">
                  <a:extLst>
                    <a:ext uri="{9D8B030D-6E8A-4147-A177-3AD203B41FA5}">
                      <a16:colId xmlns:a16="http://schemas.microsoft.com/office/drawing/2014/main" val="20001"/>
                    </a:ext>
                  </a:extLst>
                </a:gridCol>
                <a:gridCol w="1903641">
                  <a:extLst>
                    <a:ext uri="{9D8B030D-6E8A-4147-A177-3AD203B41FA5}">
                      <a16:colId xmlns:a16="http://schemas.microsoft.com/office/drawing/2014/main" val="20002"/>
                    </a:ext>
                  </a:extLst>
                </a:gridCol>
                <a:gridCol w="1903641">
                  <a:extLst>
                    <a:ext uri="{9D8B030D-6E8A-4147-A177-3AD203B41FA5}">
                      <a16:colId xmlns:a16="http://schemas.microsoft.com/office/drawing/2014/main" val="20003"/>
                    </a:ext>
                  </a:extLst>
                </a:gridCol>
              </a:tblGrid>
              <a:tr h="524100">
                <a:tc>
                  <a:txBody>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smtClean="0">
                          <a:solidFill>
                            <a:schemeClr val="dk1"/>
                          </a:solidFill>
                          <a:latin typeface="Poppins Black"/>
                          <a:ea typeface="Poppins Black"/>
                          <a:cs typeface="Poppins Black"/>
                          <a:sym typeface="Poppins Black"/>
                        </a:rPr>
                        <a:t>NLB</a:t>
                      </a:r>
                      <a:endParaRPr sz="16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smtClean="0">
                          <a:solidFill>
                            <a:schemeClr val="dk1"/>
                          </a:solidFill>
                          <a:latin typeface="Poppins Black"/>
                          <a:ea typeface="Poppins Black"/>
                          <a:cs typeface="Poppins Black"/>
                          <a:sym typeface="Poppins Black"/>
                        </a:rPr>
                        <a:t>Cluster</a:t>
                      </a:r>
                      <a:endParaRPr sz="16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600" baseline="0" smtClean="0">
                          <a:solidFill>
                            <a:schemeClr val="dk1"/>
                          </a:solidFill>
                          <a:latin typeface="Poppins Black"/>
                          <a:ea typeface="Poppins Black"/>
                          <a:cs typeface="Poppins Black"/>
                          <a:sym typeface="Poppins Black"/>
                        </a:rPr>
                        <a:t> NLB vs Cluster</a:t>
                      </a:r>
                      <a:endParaRPr sz="16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24100">
                <a:tc>
                  <a:txBody>
                    <a:bodyPr/>
                    <a:lstStyle/>
                    <a:p>
                      <a:pPr marL="0" lvl="0" indent="0" algn="ctr" rtl="0">
                        <a:spcBef>
                          <a:spcPts val="0"/>
                        </a:spcBef>
                        <a:spcAft>
                          <a:spcPts val="0"/>
                        </a:spcAft>
                        <a:buNone/>
                      </a:pPr>
                      <a:r>
                        <a:rPr lang="en" sz="1600" smtClean="0">
                          <a:solidFill>
                            <a:schemeClr val="dk1"/>
                          </a:solidFill>
                          <a:latin typeface="Poppins Black"/>
                          <a:ea typeface="Poppins Black"/>
                          <a:cs typeface="Poppins Black"/>
                          <a:sym typeface="Poppins Black"/>
                        </a:rPr>
                        <a:t>T.V.Khoa</a:t>
                      </a:r>
                      <a:endParaRPr sz="16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Font typeface="Wingdings" panose="05000000000000000000" pitchFamily="2" charset="2"/>
                        <a:buNone/>
                      </a:pPr>
                      <a:r>
                        <a:rPr lang="en-US" b="1" smtClean="0">
                          <a:solidFill>
                            <a:schemeClr val="dk1"/>
                          </a:solidFill>
                          <a:latin typeface="Poppins"/>
                          <a:ea typeface="Poppins"/>
                          <a:cs typeface="Poppins"/>
                          <a:sym typeface="Poppins"/>
                        </a:rPr>
                        <a:t>X</a:t>
                      </a:r>
                      <a:endParaRPr lang="en-US"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b="1" smtClean="0">
                          <a:solidFill>
                            <a:schemeClr val="dk1"/>
                          </a:solidFill>
                          <a:latin typeface="Poppins"/>
                          <a:ea typeface="Poppins"/>
                          <a:cs typeface="Poppins"/>
                          <a:sym typeface="Poppins"/>
                        </a:rPr>
                        <a:t>X</a:t>
                      </a:r>
                      <a:endParaRPr lang="en-US"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24100">
                <a:tc>
                  <a:txBody>
                    <a:bodyPr/>
                    <a:lstStyle/>
                    <a:p>
                      <a:pPr marL="0" lvl="0" indent="0" algn="ctr" rtl="0">
                        <a:spcBef>
                          <a:spcPts val="0"/>
                        </a:spcBef>
                        <a:spcAft>
                          <a:spcPts val="0"/>
                        </a:spcAft>
                        <a:buNone/>
                      </a:pPr>
                      <a:r>
                        <a:rPr lang="en" sz="1600" smtClean="0">
                          <a:solidFill>
                            <a:schemeClr val="dk1"/>
                          </a:solidFill>
                          <a:latin typeface="Poppins Black"/>
                          <a:ea typeface="Poppins Black"/>
                          <a:cs typeface="Poppins Black"/>
                          <a:sym typeface="Poppins Black"/>
                        </a:rPr>
                        <a:t>T.Y.Khoa</a:t>
                      </a:r>
                      <a:endParaRPr sz="16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smtClean="0">
                          <a:solidFill>
                            <a:schemeClr val="dk1"/>
                          </a:solidFill>
                          <a:latin typeface="Poppins"/>
                          <a:ea typeface="Poppins"/>
                          <a:cs typeface="Poppins"/>
                          <a:sym typeface="Poppins"/>
                        </a:rPr>
                        <a:t>X</a:t>
                      </a:r>
                      <a:endParaRPr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24100">
                <a:tc>
                  <a:txBody>
                    <a:bodyPr/>
                    <a:lstStyle/>
                    <a:p>
                      <a:pPr marL="0" lvl="0" indent="0" algn="ctr" rtl="0">
                        <a:spcBef>
                          <a:spcPts val="0"/>
                        </a:spcBef>
                        <a:spcAft>
                          <a:spcPts val="0"/>
                        </a:spcAft>
                        <a:buNone/>
                      </a:pPr>
                      <a:r>
                        <a:rPr lang="en" sz="1600" smtClean="0">
                          <a:solidFill>
                            <a:schemeClr val="dk1"/>
                          </a:solidFill>
                          <a:latin typeface="Poppins Black"/>
                          <a:ea typeface="Poppins Black"/>
                          <a:cs typeface="Poppins Black"/>
                          <a:sym typeface="Poppins Black"/>
                        </a:rPr>
                        <a:t>N.T.Giang</a:t>
                      </a:r>
                      <a:endParaRPr sz="16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smtClean="0">
                          <a:solidFill>
                            <a:schemeClr val="dk1"/>
                          </a:solidFill>
                          <a:latin typeface="Poppins"/>
                          <a:ea typeface="Poppins"/>
                          <a:cs typeface="Poppins"/>
                          <a:sym typeface="Poppins"/>
                        </a:rPr>
                        <a:t>X</a:t>
                      </a:r>
                      <a:endParaRPr b="1">
                        <a:solidFill>
                          <a:schemeClr val="dk1"/>
                        </a:solidFill>
                        <a:latin typeface="Poppins"/>
                        <a:ea typeface="Poppins"/>
                        <a:cs typeface="Poppins"/>
                        <a:sym typeface="Poppi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87" name="Google Shape;887;p4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P</a:t>
            </a:r>
            <a:r>
              <a:rPr lang="en" smtClean="0"/>
              <a:t>hân công thành viên nhóm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87"/>
                                        </p:tgtEl>
                                        <p:attrNameLst>
                                          <p:attrName>style.visibility</p:attrName>
                                        </p:attrNameLst>
                                      </p:cBhvr>
                                      <p:to>
                                        <p:strVal val="visible"/>
                                      </p:to>
                                    </p:set>
                                    <p:animEffect transition="in" filter="barn(inVertical)">
                                      <p:cBhvr>
                                        <p:cTn id="7" dur="500"/>
                                        <p:tgtEl>
                                          <p:spTgt spid="88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86"/>
                                        </p:tgtEl>
                                        <p:attrNameLst>
                                          <p:attrName>style.visibility</p:attrName>
                                        </p:attrNameLst>
                                      </p:cBhvr>
                                      <p:to>
                                        <p:strVal val="visible"/>
                                      </p:to>
                                    </p:set>
                                    <p:animEffect transition="in" filter="randombar(horizontal)">
                                      <p:cBhvr>
                                        <p:cTn id="12" dur="500"/>
                                        <p:tgtEl>
                                          <p:spTgt spid="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16"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PHẦN V. CÀI ĐẶT</a:t>
            </a:r>
            <a:endParaRPr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7"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1. Install NLB Feature</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8" name="Straight Connector 17"/>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5" name="Picture 4" descr="Click the Manage link in Server Manager">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2964758" y="1125579"/>
            <a:ext cx="6179242" cy="1704340"/>
          </a:xfrm>
          <a:prstGeom prst="rect">
            <a:avLst/>
          </a:prstGeom>
          <a:noFill/>
          <a:ln>
            <a:noFill/>
          </a:ln>
        </p:spPr>
      </p:pic>
      <p:pic>
        <p:nvPicPr>
          <p:cNvPr id="6" name="Picture 5" descr="Select destination server">
            <a:hlinkClick r:id="rId5"/>
          </p:cNvPr>
          <p:cNvPicPr/>
          <p:nvPr/>
        </p:nvPicPr>
        <p:blipFill>
          <a:blip r:embed="rId6">
            <a:extLst>
              <a:ext uri="{28A0092B-C50C-407E-A947-70E740481C1C}">
                <a14:useLocalDpi xmlns:a14="http://schemas.microsoft.com/office/drawing/2010/main" val="0"/>
              </a:ext>
            </a:extLst>
          </a:blip>
          <a:srcRect/>
          <a:stretch>
            <a:fillRect/>
          </a:stretch>
        </p:blipFill>
        <p:spPr bwMode="auto">
          <a:xfrm>
            <a:off x="4071210" y="1277979"/>
            <a:ext cx="5072790" cy="3908842"/>
          </a:xfrm>
          <a:prstGeom prst="rect">
            <a:avLst/>
          </a:prstGeom>
          <a:noFill/>
          <a:ln>
            <a:noFill/>
          </a:ln>
        </p:spPr>
      </p:pic>
      <p:sp>
        <p:nvSpPr>
          <p:cNvPr id="2" name="Rectangle 1"/>
          <p:cNvSpPr/>
          <p:nvPr/>
        </p:nvSpPr>
        <p:spPr>
          <a:xfrm>
            <a:off x="-5177200" y="875352"/>
            <a:ext cx="4572000" cy="5586145"/>
          </a:xfrm>
          <a:prstGeom prst="rect">
            <a:avLst/>
          </a:prstGeom>
        </p:spPr>
        <p:txBody>
          <a:bodyPr>
            <a:spAutoFit/>
          </a:bodyPr>
          <a:lstStyle/>
          <a:p>
            <a:pPr marL="342900" lvl="0" indent="-342900" algn="just">
              <a:lnSpc>
                <a:spcPct val="150000"/>
              </a:lnSpc>
              <a:buFont typeface="+mj-lt"/>
              <a:buAutoNum type="arabicPeriod"/>
            </a:pPr>
            <a:r>
              <a:rPr lang="en-US" smtClean="0">
                <a:latin typeface="Times New Roman" panose="02020603050405020304" pitchFamily="18" charset="0"/>
                <a:ea typeface="Calibri" panose="020F0502020204030204" pitchFamily="34" charset="0"/>
                <a:cs typeface="Times New Roman" panose="02020603050405020304" pitchFamily="18" charset="0"/>
              </a:rPr>
              <a:t>Khởi động Server Manager.</a:t>
            </a:r>
          </a:p>
          <a:p>
            <a:pPr marL="342900" lvl="0" indent="-342900" algn="just">
              <a:lnSpc>
                <a:spcPct val="150000"/>
              </a:lnSpc>
              <a:buFont typeface="+mj-lt"/>
              <a:buAutoNum type="arabicPeriod"/>
            </a:pPr>
            <a:r>
              <a:rPr lang="en-US" smtClean="0">
                <a:latin typeface="Times New Roman" panose="02020603050405020304" pitchFamily="18" charset="0"/>
                <a:ea typeface="Calibri" panose="020F0502020204030204" pitchFamily="34" charset="0"/>
                <a:cs typeface="Times New Roman" panose="02020603050405020304" pitchFamily="18" charset="0"/>
              </a:rPr>
              <a:t>Click chọn Manage.</a:t>
            </a:r>
          </a:p>
          <a:p>
            <a:pPr marL="342900" lvl="0" indent="-342900" algn="just">
              <a:lnSpc>
                <a:spcPct val="150000"/>
              </a:lnSpc>
              <a:buFont typeface="+mj-lt"/>
              <a:buAutoNum type="arabicPeriod"/>
            </a:pPr>
            <a:r>
              <a:rPr lang="en-US" smtClean="0">
                <a:latin typeface="Times New Roman" panose="02020603050405020304" pitchFamily="18" charset="0"/>
                <a:ea typeface="Calibri" panose="020F0502020204030204" pitchFamily="34" charset="0"/>
                <a:cs typeface="Times New Roman" panose="02020603050405020304" pitchFamily="18" charset="0"/>
              </a:rPr>
              <a:t>Click</a:t>
            </a:r>
            <a:r>
              <a:rPr lang="en-US">
                <a:latin typeface="Times New Roman" panose="02020603050405020304" pitchFamily="18" charset="0"/>
                <a:ea typeface="Calibri" panose="020F0502020204030204" pitchFamily="34" charset="0"/>
                <a:cs typeface="Times New Roman" panose="02020603050405020304" pitchFamily="18" charset="0"/>
              </a:rPr>
              <a:t> chọn </a:t>
            </a:r>
            <a:r>
              <a:rPr lang="en-US" b="1">
                <a:latin typeface="Times New Roman" panose="02020603050405020304" pitchFamily="18" charset="0"/>
                <a:ea typeface="Calibri" panose="020F0502020204030204" pitchFamily="34" charset="0"/>
                <a:cs typeface="Times New Roman" panose="02020603050405020304" pitchFamily="18" charset="0"/>
              </a:rPr>
              <a:t>Add New Roles and Features</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mj-lt"/>
              <a:buAutoNum type="arabicPeriod"/>
            </a:pPr>
            <a:r>
              <a:rPr lang="en-US">
                <a:latin typeface="Times New Roman" panose="02020603050405020304" pitchFamily="18" charset="0"/>
                <a:ea typeface="Calibri" panose="020F0502020204030204" pitchFamily="34" charset="0"/>
                <a:cs typeface="Times New Roman" panose="02020603050405020304" pitchFamily="18" charset="0"/>
              </a:rPr>
              <a:t>Trong hộp thoại </a:t>
            </a:r>
            <a:r>
              <a:rPr lang="en-US" b="1">
                <a:latin typeface="Times New Roman" panose="02020603050405020304" pitchFamily="18" charset="0"/>
                <a:ea typeface="Calibri" panose="020F0502020204030204" pitchFamily="34" charset="0"/>
                <a:cs typeface="Times New Roman" panose="02020603050405020304" pitchFamily="18" charset="0"/>
              </a:rPr>
              <a:t>Before you begin</a:t>
            </a:r>
            <a:r>
              <a:rPr lang="en-US">
                <a:latin typeface="Times New Roman" panose="02020603050405020304" pitchFamily="18" charset="0"/>
                <a:ea typeface="Calibri" panose="020F0502020204030204" pitchFamily="34" charset="0"/>
                <a:cs typeface="Times New Roman" panose="02020603050405020304" pitchFamily="18" charset="0"/>
              </a:rPr>
              <a:t>, click chọn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mj-lt"/>
              <a:buAutoNum type="arabicPeriod"/>
            </a:pPr>
            <a:r>
              <a:rPr lang="en-US">
                <a:latin typeface="Times New Roman" panose="02020603050405020304" pitchFamily="18" charset="0"/>
                <a:ea typeface="Calibri" panose="020F0502020204030204" pitchFamily="34" charset="0"/>
                <a:cs typeface="Times New Roman" panose="02020603050405020304" pitchFamily="18" charset="0"/>
              </a:rPr>
              <a:t>Trong hộp thoại S</a:t>
            </a:r>
            <a:r>
              <a:rPr lang="en-US" b="1">
                <a:latin typeface="Times New Roman" panose="02020603050405020304" pitchFamily="18" charset="0"/>
                <a:ea typeface="Calibri" panose="020F0502020204030204" pitchFamily="34" charset="0"/>
                <a:cs typeface="Times New Roman" panose="02020603050405020304" pitchFamily="18" charset="0"/>
              </a:rPr>
              <a:t>elect installation type</a:t>
            </a:r>
            <a:r>
              <a:rPr lang="en-US">
                <a:latin typeface="Times New Roman" panose="02020603050405020304" pitchFamily="18" charset="0"/>
                <a:ea typeface="Calibri" panose="020F0502020204030204" pitchFamily="34" charset="0"/>
                <a:cs typeface="Times New Roman" panose="02020603050405020304" pitchFamily="18" charset="0"/>
              </a:rPr>
              <a:t>, chọn nút </a:t>
            </a:r>
            <a:r>
              <a:rPr lang="en-US" b="1">
                <a:latin typeface="Times New Roman" panose="02020603050405020304" pitchFamily="18" charset="0"/>
                <a:ea typeface="Calibri" panose="020F0502020204030204" pitchFamily="34" charset="0"/>
                <a:cs typeface="Times New Roman" panose="02020603050405020304" pitchFamily="18" charset="0"/>
              </a:rPr>
              <a:t>Role-based or Feature-based installation</a:t>
            </a:r>
            <a:r>
              <a:rPr lang="en-US">
                <a:latin typeface="Times New Roman" panose="02020603050405020304" pitchFamily="18" charset="0"/>
                <a:ea typeface="Calibri" panose="020F0502020204030204" pitchFamily="34" charset="0"/>
                <a:cs typeface="Times New Roman" panose="02020603050405020304" pitchFamily="18" charset="0"/>
              </a:rPr>
              <a:t>, và click chọn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mj-lt"/>
              <a:buAutoNum type="arabicPeriod"/>
            </a:pPr>
            <a:r>
              <a:rPr lang="en-US">
                <a:latin typeface="Times New Roman" panose="02020603050405020304" pitchFamily="18" charset="0"/>
                <a:ea typeface="Calibri" panose="020F0502020204030204" pitchFamily="34" charset="0"/>
                <a:cs typeface="Times New Roman" panose="02020603050405020304" pitchFamily="18" charset="0"/>
              </a:rPr>
              <a:t>Trong hộp thoại </a:t>
            </a:r>
            <a:r>
              <a:rPr lang="en-US" b="1">
                <a:latin typeface="Times New Roman" panose="02020603050405020304" pitchFamily="18" charset="0"/>
                <a:ea typeface="Calibri" panose="020F0502020204030204" pitchFamily="34" charset="0"/>
                <a:cs typeface="Times New Roman" panose="02020603050405020304" pitchFamily="18" charset="0"/>
              </a:rPr>
              <a:t>Select destination server</a:t>
            </a:r>
            <a:r>
              <a:rPr lang="en-US">
                <a:latin typeface="Times New Roman" panose="02020603050405020304" pitchFamily="18" charset="0"/>
                <a:ea typeface="Calibri" panose="020F0502020204030204" pitchFamily="34" charset="0"/>
                <a:cs typeface="Times New Roman" panose="02020603050405020304" pitchFamily="18" charset="0"/>
              </a:rPr>
              <a:t>, Đảm bảo </a:t>
            </a:r>
            <a:r>
              <a:rPr lang="en-US" b="1">
                <a:latin typeface="Times New Roman" panose="02020603050405020304" pitchFamily="18" charset="0"/>
                <a:ea typeface="Calibri" panose="020F0502020204030204" pitchFamily="34" charset="0"/>
                <a:cs typeface="Times New Roman" panose="02020603050405020304" pitchFamily="18" charset="0"/>
              </a:rPr>
              <a:t>Select a server from the server pool</a:t>
            </a:r>
            <a:r>
              <a:rPr lang="en-US">
                <a:latin typeface="Times New Roman" panose="02020603050405020304" pitchFamily="18" charset="0"/>
                <a:ea typeface="Calibri" panose="020F0502020204030204" pitchFamily="34" charset="0"/>
                <a:cs typeface="Times New Roman" panose="02020603050405020304" pitchFamily="18" charset="0"/>
              </a:rPr>
              <a:t> đã được chọn. Bây giờ đảm bảo máy chủ hiện tại được chọn trong   Server Pool.</a:t>
            </a:r>
          </a:p>
          <a:p>
            <a:pPr marL="342900" lvl="0" indent="-342900" algn="just">
              <a:lnSpc>
                <a:spcPct val="150000"/>
              </a:lnSpc>
              <a:buFont typeface="+mj-lt"/>
              <a:buAutoNum type="arabicPeriod"/>
            </a:pPr>
            <a:r>
              <a:rPr lang="en-US">
                <a:latin typeface="Times New Roman" panose="02020603050405020304" pitchFamily="18" charset="0"/>
                <a:ea typeface="Calibri" panose="020F0502020204030204" pitchFamily="34" charset="0"/>
                <a:cs typeface="Times New Roman" panose="02020603050405020304" pitchFamily="18" charset="0"/>
              </a:rPr>
              <a:t>Click chọn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mj-lt"/>
              <a:buAutoNum type="arabicPeriod"/>
            </a:pPr>
            <a:r>
              <a:rPr lang="en-US">
                <a:latin typeface="Times New Roman" panose="02020603050405020304" pitchFamily="18" charset="0"/>
                <a:ea typeface="Calibri" panose="020F0502020204030204" pitchFamily="34" charset="0"/>
                <a:cs typeface="Times New Roman" panose="02020603050405020304" pitchFamily="18" charset="0"/>
              </a:rPr>
              <a:t>Trong hộp thoại </a:t>
            </a:r>
            <a:r>
              <a:rPr lang="en-US" b="1">
                <a:latin typeface="Times New Roman" panose="02020603050405020304" pitchFamily="18" charset="0"/>
                <a:ea typeface="Calibri" panose="020F0502020204030204" pitchFamily="34" charset="0"/>
                <a:cs typeface="Times New Roman" panose="02020603050405020304" pitchFamily="18" charset="0"/>
              </a:rPr>
              <a:t>Select server roles</a:t>
            </a:r>
            <a:r>
              <a:rPr lang="en-US">
                <a:latin typeface="Times New Roman" panose="02020603050405020304" pitchFamily="18" charset="0"/>
                <a:ea typeface="Calibri" panose="020F0502020204030204" pitchFamily="34" charset="0"/>
                <a:cs typeface="Times New Roman" panose="02020603050405020304" pitchFamily="18" charset="0"/>
              </a:rPr>
              <a:t>, click chọn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mj-lt"/>
              <a:buAutoNum type="arabicPeriod"/>
            </a:pPr>
            <a:r>
              <a:rPr lang="en-US">
                <a:latin typeface="Times New Roman" panose="02020603050405020304" pitchFamily="18" charset="0"/>
                <a:ea typeface="Calibri" panose="020F0502020204030204" pitchFamily="34" charset="0"/>
                <a:cs typeface="Times New Roman" panose="02020603050405020304" pitchFamily="18" charset="0"/>
              </a:rPr>
              <a:t>Trong hộp thoại </a:t>
            </a:r>
            <a:r>
              <a:rPr lang="en-US" b="1">
                <a:latin typeface="Times New Roman" panose="02020603050405020304" pitchFamily="18" charset="0"/>
                <a:ea typeface="Calibri" panose="020F0502020204030204" pitchFamily="34" charset="0"/>
                <a:cs typeface="Times New Roman" panose="02020603050405020304" pitchFamily="18" charset="0"/>
              </a:rPr>
              <a:t>Select features</a:t>
            </a:r>
            <a:r>
              <a:rPr lang="en-US">
                <a:latin typeface="Times New Roman" panose="02020603050405020304" pitchFamily="18" charset="0"/>
                <a:ea typeface="Calibri" panose="020F0502020204030204" pitchFamily="34" charset="0"/>
                <a:cs typeface="Times New Roman" panose="02020603050405020304" pitchFamily="18" charset="0"/>
              </a:rPr>
              <a:t>, kéo xuống dưới và đánh check vào ô N</a:t>
            </a:r>
            <a:r>
              <a:rPr lang="en-US" b="1">
                <a:latin typeface="Times New Roman" panose="02020603050405020304" pitchFamily="18" charset="0"/>
                <a:ea typeface="Calibri" panose="020F0502020204030204" pitchFamily="34" charset="0"/>
                <a:cs typeface="Times New Roman" panose="02020603050405020304" pitchFamily="18" charset="0"/>
              </a:rPr>
              <a:t>etwork Load Balancing</a:t>
            </a:r>
            <a:r>
              <a:rPr lang="en-US">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50000"/>
              </a:lnSpc>
              <a:buFont typeface="+mj-lt"/>
              <a:buAutoNum type="arabicPeriod"/>
            </a:pPr>
            <a:r>
              <a:rPr lang="en-US">
                <a:latin typeface="Times New Roman" panose="02020603050405020304" pitchFamily="18" charset="0"/>
                <a:ea typeface="Calibri" panose="020F0502020204030204" pitchFamily="34" charset="0"/>
                <a:cs typeface="Times New Roman" panose="02020603050405020304" pitchFamily="18" charset="0"/>
              </a:rPr>
              <a:t>Click chọn </a:t>
            </a:r>
            <a:r>
              <a:rPr lang="en-US" b="1" smtClean="0">
                <a:latin typeface="Times New Roman" panose="02020603050405020304" pitchFamily="18" charset="0"/>
                <a:ea typeface="Calibri" panose="020F0502020204030204" pitchFamily="34" charset="0"/>
                <a:cs typeface="Times New Roman" panose="02020603050405020304" pitchFamily="18" charset="0"/>
              </a:rPr>
              <a:t>Next</a:t>
            </a:r>
            <a:r>
              <a:rPr lang="en-US" smtClean="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mj-lt"/>
              <a:buAutoNum type="arabicPeriod"/>
            </a:pPr>
            <a:r>
              <a:rPr lang="en-US" smtClean="0">
                <a:latin typeface="Times New Roman" panose="02020603050405020304" pitchFamily="18" charset="0"/>
                <a:ea typeface="Calibri" panose="020F0502020204030204" pitchFamily="34" charset="0"/>
                <a:cs typeface="Times New Roman" panose="02020603050405020304" pitchFamily="18" charset="0"/>
              </a:rPr>
              <a:t>11</a:t>
            </a:r>
            <a:r>
              <a:rPr lang="en-US">
                <a:latin typeface="Times New Roman" panose="02020603050405020304" pitchFamily="18" charset="0"/>
                <a:ea typeface="Calibri" panose="020F0502020204030204" pitchFamily="34" charset="0"/>
                <a:cs typeface="Times New Roman" panose="02020603050405020304" pitchFamily="18" charset="0"/>
              </a:rPr>
              <a:t>. Trong hộp thoại </a:t>
            </a:r>
            <a:r>
              <a:rPr lang="en-US" b="1">
                <a:latin typeface="Times New Roman" panose="02020603050405020304" pitchFamily="18" charset="0"/>
                <a:ea typeface="Calibri" panose="020F0502020204030204" pitchFamily="34" charset="0"/>
                <a:cs typeface="Times New Roman" panose="02020603050405020304" pitchFamily="18" charset="0"/>
              </a:rPr>
              <a:t>Confirmation</a:t>
            </a:r>
            <a:r>
              <a:rPr lang="en-US">
                <a:latin typeface="Times New Roman" panose="02020603050405020304" pitchFamily="18" charset="0"/>
                <a:ea typeface="Calibri" panose="020F0502020204030204" pitchFamily="34" charset="0"/>
                <a:cs typeface="Times New Roman" panose="02020603050405020304" pitchFamily="18" charset="0"/>
              </a:rPr>
              <a:t>, click chọn </a:t>
            </a:r>
            <a:r>
              <a:rPr lang="en-US" b="1">
                <a:latin typeface="Times New Roman" panose="02020603050405020304" pitchFamily="18" charset="0"/>
                <a:ea typeface="Calibri" panose="020F0502020204030204" pitchFamily="34" charset="0"/>
                <a:cs typeface="Times New Roman" panose="02020603050405020304" pitchFamily="18" charset="0"/>
              </a:rPr>
              <a:t>Install</a:t>
            </a:r>
            <a:r>
              <a:rPr lang="en-US">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 name="Rectangle 2"/>
          <p:cNvSpPr/>
          <p:nvPr/>
        </p:nvSpPr>
        <p:spPr>
          <a:xfrm>
            <a:off x="244520" y="1431230"/>
            <a:ext cx="4572000" cy="700000"/>
          </a:xfrm>
          <a:prstGeom prst="rect">
            <a:avLst/>
          </a:prstGeom>
        </p:spPr>
        <p:txBody>
          <a:bodyPr>
            <a:spAutoFit/>
          </a:bodyPr>
          <a:lstStyle/>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Khởi động Server Manager.</a:t>
            </a:r>
          </a:p>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Click chọn Manage.</a:t>
            </a:r>
          </a:p>
        </p:txBody>
      </p:sp>
      <p:sp>
        <p:nvSpPr>
          <p:cNvPr id="4" name="Rectangle 3"/>
          <p:cNvSpPr/>
          <p:nvPr/>
        </p:nvSpPr>
        <p:spPr>
          <a:xfrm>
            <a:off x="227523" y="1431230"/>
            <a:ext cx="3775030" cy="3323987"/>
          </a:xfrm>
          <a:prstGeom prst="rect">
            <a:avLst/>
          </a:prstGeom>
        </p:spPr>
        <p:txBody>
          <a:bodyPr wrap="square">
            <a:spAutoFit/>
          </a:bodyPr>
          <a:lstStyle/>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Click chọn </a:t>
            </a:r>
            <a:r>
              <a:rPr lang="en-US" b="1">
                <a:latin typeface="Times New Roman" panose="02020603050405020304" pitchFamily="18" charset="0"/>
                <a:ea typeface="Calibri" panose="020F0502020204030204" pitchFamily="34" charset="0"/>
                <a:cs typeface="Times New Roman" panose="02020603050405020304" pitchFamily="18" charset="0"/>
              </a:rPr>
              <a:t>Add New Roles and Features</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Trong hộp thoại </a:t>
            </a:r>
            <a:r>
              <a:rPr lang="en-US" b="1">
                <a:latin typeface="Times New Roman" panose="02020603050405020304" pitchFamily="18" charset="0"/>
                <a:ea typeface="Calibri" panose="020F0502020204030204" pitchFamily="34" charset="0"/>
                <a:cs typeface="Times New Roman" panose="02020603050405020304" pitchFamily="18" charset="0"/>
              </a:rPr>
              <a:t>Before you begin</a:t>
            </a:r>
            <a:r>
              <a:rPr lang="en-US">
                <a:latin typeface="Times New Roman" panose="02020603050405020304" pitchFamily="18" charset="0"/>
                <a:ea typeface="Calibri" panose="020F0502020204030204" pitchFamily="34" charset="0"/>
                <a:cs typeface="Times New Roman" panose="02020603050405020304" pitchFamily="18" charset="0"/>
              </a:rPr>
              <a:t>, click chọn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Trong hộp thoại S</a:t>
            </a:r>
            <a:r>
              <a:rPr lang="en-US" b="1">
                <a:latin typeface="Times New Roman" panose="02020603050405020304" pitchFamily="18" charset="0"/>
                <a:ea typeface="Calibri" panose="020F0502020204030204" pitchFamily="34" charset="0"/>
                <a:cs typeface="Times New Roman" panose="02020603050405020304" pitchFamily="18" charset="0"/>
              </a:rPr>
              <a:t>elect installation type</a:t>
            </a:r>
            <a:r>
              <a:rPr lang="en-US">
                <a:latin typeface="Times New Roman" panose="02020603050405020304" pitchFamily="18" charset="0"/>
                <a:ea typeface="Calibri" panose="020F0502020204030204" pitchFamily="34" charset="0"/>
                <a:cs typeface="Times New Roman" panose="02020603050405020304" pitchFamily="18" charset="0"/>
              </a:rPr>
              <a:t>, chọn nút </a:t>
            </a:r>
            <a:r>
              <a:rPr lang="en-US" b="1">
                <a:latin typeface="Times New Roman" panose="02020603050405020304" pitchFamily="18" charset="0"/>
                <a:ea typeface="Calibri" panose="020F0502020204030204" pitchFamily="34" charset="0"/>
                <a:cs typeface="Times New Roman" panose="02020603050405020304" pitchFamily="18" charset="0"/>
              </a:rPr>
              <a:t>Role-based or Feature-based installation</a:t>
            </a:r>
            <a:r>
              <a:rPr lang="en-US">
                <a:latin typeface="Times New Roman" panose="02020603050405020304" pitchFamily="18" charset="0"/>
                <a:ea typeface="Calibri" panose="020F0502020204030204" pitchFamily="34" charset="0"/>
                <a:cs typeface="Times New Roman" panose="02020603050405020304" pitchFamily="18" charset="0"/>
              </a:rPr>
              <a:t>, và click chọn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Trong hộp thoại </a:t>
            </a:r>
            <a:r>
              <a:rPr lang="en-US" b="1">
                <a:latin typeface="Times New Roman" panose="02020603050405020304" pitchFamily="18" charset="0"/>
                <a:ea typeface="Calibri" panose="020F0502020204030204" pitchFamily="34" charset="0"/>
                <a:cs typeface="Times New Roman" panose="02020603050405020304" pitchFamily="18" charset="0"/>
              </a:rPr>
              <a:t>Select destination server</a:t>
            </a:r>
            <a:r>
              <a:rPr lang="en-US">
                <a:latin typeface="Times New Roman" panose="02020603050405020304" pitchFamily="18" charset="0"/>
                <a:ea typeface="Calibri" panose="020F0502020204030204" pitchFamily="34" charset="0"/>
                <a:cs typeface="Times New Roman" panose="02020603050405020304" pitchFamily="18" charset="0"/>
              </a:rPr>
              <a:t>, Đảm bảo </a:t>
            </a:r>
            <a:r>
              <a:rPr lang="en-US" b="1">
                <a:latin typeface="Times New Roman" panose="02020603050405020304" pitchFamily="18" charset="0"/>
                <a:ea typeface="Calibri" panose="020F0502020204030204" pitchFamily="34" charset="0"/>
                <a:cs typeface="Times New Roman" panose="02020603050405020304" pitchFamily="18" charset="0"/>
              </a:rPr>
              <a:t>Select a server from the server pool</a:t>
            </a:r>
            <a:r>
              <a:rPr lang="en-US">
                <a:latin typeface="Times New Roman" panose="02020603050405020304" pitchFamily="18" charset="0"/>
                <a:ea typeface="Calibri" panose="020F0502020204030204" pitchFamily="34" charset="0"/>
                <a:cs typeface="Times New Roman" panose="02020603050405020304" pitchFamily="18" charset="0"/>
              </a:rPr>
              <a:t> đã được chọn. Bây giờ đảm bảo máy chủ hiện tại được chọn trong   Server Pool.</a:t>
            </a:r>
          </a:p>
        </p:txBody>
      </p:sp>
      <p:sp>
        <p:nvSpPr>
          <p:cNvPr id="7" name="Rectangle 6"/>
          <p:cNvSpPr/>
          <p:nvPr/>
        </p:nvSpPr>
        <p:spPr>
          <a:xfrm>
            <a:off x="202858" y="1431230"/>
            <a:ext cx="3775030" cy="3000821"/>
          </a:xfrm>
          <a:prstGeom prst="rect">
            <a:avLst/>
          </a:prstGeom>
        </p:spPr>
        <p:txBody>
          <a:bodyPr wrap="square">
            <a:spAutoFit/>
          </a:bodyPr>
          <a:lstStyle/>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Click chọn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Trong hộp thoại </a:t>
            </a:r>
            <a:r>
              <a:rPr lang="en-US" b="1">
                <a:latin typeface="Times New Roman" panose="02020603050405020304" pitchFamily="18" charset="0"/>
                <a:ea typeface="Calibri" panose="020F0502020204030204" pitchFamily="34" charset="0"/>
                <a:cs typeface="Times New Roman" panose="02020603050405020304" pitchFamily="18" charset="0"/>
              </a:rPr>
              <a:t>Select server roles</a:t>
            </a:r>
            <a:r>
              <a:rPr lang="en-US">
                <a:latin typeface="Times New Roman" panose="02020603050405020304" pitchFamily="18" charset="0"/>
                <a:ea typeface="Calibri" panose="020F0502020204030204" pitchFamily="34" charset="0"/>
                <a:cs typeface="Times New Roman" panose="02020603050405020304" pitchFamily="18" charset="0"/>
              </a:rPr>
              <a:t>, click chọn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Trong hộp thoại </a:t>
            </a:r>
            <a:r>
              <a:rPr lang="en-US" b="1">
                <a:latin typeface="Times New Roman" panose="02020603050405020304" pitchFamily="18" charset="0"/>
                <a:ea typeface="Calibri" panose="020F0502020204030204" pitchFamily="34" charset="0"/>
                <a:cs typeface="Times New Roman" panose="02020603050405020304" pitchFamily="18" charset="0"/>
              </a:rPr>
              <a:t>Select features</a:t>
            </a:r>
            <a:r>
              <a:rPr lang="en-US">
                <a:latin typeface="Times New Roman" panose="02020603050405020304" pitchFamily="18" charset="0"/>
                <a:ea typeface="Calibri" panose="020F0502020204030204" pitchFamily="34" charset="0"/>
                <a:cs typeface="Times New Roman" panose="02020603050405020304" pitchFamily="18" charset="0"/>
              </a:rPr>
              <a:t>, kéo xuống dưới và đánh check vào ô N</a:t>
            </a:r>
            <a:r>
              <a:rPr lang="en-US" b="1">
                <a:latin typeface="Times New Roman" panose="02020603050405020304" pitchFamily="18" charset="0"/>
                <a:ea typeface="Calibri" panose="020F0502020204030204" pitchFamily="34" charset="0"/>
                <a:cs typeface="Times New Roman" panose="02020603050405020304" pitchFamily="18" charset="0"/>
              </a:rPr>
              <a:t>etwork Load Balancing</a:t>
            </a:r>
            <a:r>
              <a:rPr lang="en-US">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Click chọn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a:lnSpc>
                <a:spcPct val="150000"/>
              </a:lnSpc>
              <a:buFont typeface="Courier New" panose="02070309020205020404" pitchFamily="49" charset="0"/>
              <a:buChar char="o"/>
            </a:pPr>
            <a:r>
              <a:rPr lang="en-US" smtClean="0">
                <a:latin typeface="Times New Roman" panose="02020603050405020304" pitchFamily="18" charset="0"/>
                <a:ea typeface="Calibri" panose="020F0502020204030204" pitchFamily="34" charset="0"/>
                <a:cs typeface="Times New Roman" panose="02020603050405020304" pitchFamily="18" charset="0"/>
              </a:rPr>
              <a:t>Trong </a:t>
            </a:r>
            <a:r>
              <a:rPr lang="en-US">
                <a:latin typeface="Times New Roman" panose="02020603050405020304" pitchFamily="18" charset="0"/>
                <a:ea typeface="Calibri" panose="020F0502020204030204" pitchFamily="34" charset="0"/>
                <a:cs typeface="Times New Roman" panose="02020603050405020304" pitchFamily="18" charset="0"/>
              </a:rPr>
              <a:t>hộp thoại </a:t>
            </a:r>
            <a:r>
              <a:rPr lang="en-US" b="1">
                <a:latin typeface="Times New Roman" panose="02020603050405020304" pitchFamily="18" charset="0"/>
                <a:ea typeface="Calibri" panose="020F0502020204030204" pitchFamily="34" charset="0"/>
                <a:cs typeface="Times New Roman" panose="02020603050405020304" pitchFamily="18" charset="0"/>
              </a:rPr>
              <a:t>Confirmation</a:t>
            </a:r>
            <a:r>
              <a:rPr lang="en-US">
                <a:latin typeface="Times New Roman" panose="02020603050405020304" pitchFamily="18" charset="0"/>
                <a:ea typeface="Calibri" panose="020F0502020204030204" pitchFamily="34" charset="0"/>
                <a:cs typeface="Times New Roman" panose="02020603050405020304" pitchFamily="18" charset="0"/>
              </a:rPr>
              <a:t>, click chọn </a:t>
            </a:r>
            <a:r>
              <a:rPr lang="en-US" b="1">
                <a:latin typeface="Times New Roman" panose="02020603050405020304" pitchFamily="18" charset="0"/>
                <a:ea typeface="Calibri" panose="020F0502020204030204" pitchFamily="34" charset="0"/>
                <a:cs typeface="Times New Roman" panose="02020603050405020304" pitchFamily="18" charset="0"/>
              </a:rPr>
              <a:t>Install</a:t>
            </a:r>
            <a:r>
              <a:rPr lang="en-US">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8" name="Picture 7"/>
          <p:cNvPicPr>
            <a:picLocks noChangeAspect="1"/>
          </p:cNvPicPr>
          <p:nvPr/>
        </p:nvPicPr>
        <p:blipFill rotWithShape="1">
          <a:blip r:embed="rId7"/>
          <a:srcRect l="13857" t="3327" r="27557" b="11376"/>
          <a:stretch/>
        </p:blipFill>
        <p:spPr>
          <a:xfrm>
            <a:off x="4071210" y="1212335"/>
            <a:ext cx="5079873" cy="4040130"/>
          </a:xfrm>
          <a:prstGeom prst="rect">
            <a:avLst/>
          </a:prstGeom>
        </p:spPr>
      </p:pic>
      <p:pic>
        <p:nvPicPr>
          <p:cNvPr id="9" name="Picture 8"/>
          <p:cNvPicPr>
            <a:picLocks noChangeAspect="1"/>
          </p:cNvPicPr>
          <p:nvPr/>
        </p:nvPicPr>
        <p:blipFill rotWithShape="1">
          <a:blip r:embed="rId8"/>
          <a:srcRect l="13954" t="3370" r="27557" b="11377"/>
          <a:stretch/>
        </p:blipFill>
        <p:spPr>
          <a:xfrm>
            <a:off x="4095875" y="1142133"/>
            <a:ext cx="5079873" cy="4040130"/>
          </a:xfrm>
          <a:prstGeom prst="rect">
            <a:avLst/>
          </a:prstGeom>
        </p:spPr>
      </p:pic>
    </p:spTree>
    <p:extLst>
      <p:ext uri="{BB962C8B-B14F-4D97-AF65-F5344CB8AC3E}">
        <p14:creationId xmlns:p14="http://schemas.microsoft.com/office/powerpoint/2010/main" val="1485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1" nodeType="clickEffect">
                                  <p:stCondLst>
                                    <p:cond delay="0"/>
                                  </p:stCondLst>
                                  <p:childTnLst>
                                    <p:animEffect transition="out" filter="wipe(down)">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22" presetClass="exit" presetSubtype="4" fill="hold" nodeType="withEffect">
                                  <p:stCondLst>
                                    <p:cond delay="0"/>
                                  </p:stCondLst>
                                  <p:childTnLst>
                                    <p:animEffect transition="out" filter="wipe(down)">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par>
                                <p:cTn id="29" presetID="2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grpId="1" nodeType="clickEffect">
                                  <p:stCondLst>
                                    <p:cond delay="0"/>
                                  </p:stCondLst>
                                  <p:childTnLst>
                                    <p:animEffect transition="out" filter="wipe(down)">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P spid="3" grpId="1"/>
      <p:bldP spid="4" grpId="0"/>
      <p:bldP spid="4" grpId="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16"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PHẦN V. CÀI ĐẶT</a:t>
            </a:r>
            <a:endParaRPr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7"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2.Create NLB Cluster</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8" name="Straight Connector 17"/>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9363800" y="-2352730"/>
            <a:ext cx="4572000" cy="10756791"/>
          </a:xfrm>
          <a:prstGeom prst="rect">
            <a:avLst/>
          </a:prstGeom>
        </p:spPr>
        <p:txBody>
          <a:bodyPr>
            <a:spAutoFit/>
          </a:bodyPr>
          <a:lstStyle/>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1. Khởi </a:t>
            </a:r>
            <a:r>
              <a:rPr lang="en-US">
                <a:latin typeface="Times New Roman" panose="02020603050405020304" pitchFamily="18" charset="0"/>
                <a:ea typeface="Calibri" panose="020F0502020204030204" pitchFamily="34" charset="0"/>
                <a:cs typeface="Times New Roman" panose="02020603050405020304" pitchFamily="18" charset="0"/>
              </a:rPr>
              <a:t>chạy </a:t>
            </a:r>
            <a:r>
              <a:rPr lang="en-US" b="1">
                <a:latin typeface="Times New Roman" panose="02020603050405020304" pitchFamily="18" charset="0"/>
                <a:ea typeface="Calibri" panose="020F0502020204030204" pitchFamily="34" charset="0"/>
                <a:cs typeface="Times New Roman" panose="02020603050405020304" pitchFamily="18" charset="0"/>
              </a:rPr>
              <a:t>Network Load Balancing Manager</a:t>
            </a:r>
            <a:r>
              <a:rPr lang="en-US">
                <a:latin typeface="Times New Roman" panose="02020603050405020304" pitchFamily="18" charset="0"/>
                <a:ea typeface="Calibri" panose="020F0502020204030204" pitchFamily="34" charset="0"/>
                <a:cs typeface="Times New Roman" panose="02020603050405020304" pitchFamily="18" charset="0"/>
              </a:rPr>
              <a:t>. </a:t>
            </a:r>
            <a:r>
              <a:rPr lang="vi-VN">
                <a:latin typeface="Times New Roman" panose="02020603050405020304" pitchFamily="18" charset="0"/>
                <a:ea typeface="Calibri" panose="020F0502020204030204" pitchFamily="34" charset="0"/>
                <a:cs typeface="Times New Roman" panose="02020603050405020304" pitchFamily="18" charset="0"/>
              </a:rPr>
              <a:t>Điều này có thể thực hiện bằng cách nhấp vào</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Tools</a:t>
            </a:r>
            <a:r>
              <a:rPr lang="en-US">
                <a:latin typeface="Times New Roman" panose="02020603050405020304" pitchFamily="18" charset="0"/>
                <a:ea typeface="Calibri" panose="020F0502020204030204" pitchFamily="34" charset="0"/>
                <a:cs typeface="Times New Roman" panose="02020603050405020304" pitchFamily="18" charset="0"/>
              </a:rPr>
              <a:t> menu trong </a:t>
            </a:r>
            <a:r>
              <a:rPr lang="en-US" b="1">
                <a:latin typeface="Times New Roman" panose="02020603050405020304" pitchFamily="18" charset="0"/>
                <a:ea typeface="Calibri" panose="020F0502020204030204" pitchFamily="34" charset="0"/>
                <a:cs typeface="Times New Roman" panose="02020603050405020304" pitchFamily="18" charset="0"/>
              </a:rPr>
              <a:t>Server Manager</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457200" indent="-6985" algn="just">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1. </a:t>
            </a:r>
            <a:r>
              <a:rPr lang="vi-VN">
                <a:latin typeface="Times New Roman" panose="02020603050405020304" pitchFamily="18" charset="0"/>
                <a:ea typeface="Calibri" panose="020F0502020204030204" pitchFamily="34" charset="0"/>
                <a:cs typeface="Times New Roman" panose="02020603050405020304" pitchFamily="18" charset="0"/>
              </a:rPr>
              <a:t>Từ</a:t>
            </a:r>
            <a:r>
              <a:rPr lang="en-US">
                <a:latin typeface="Times New Roman" panose="02020603050405020304" pitchFamily="18" charset="0"/>
                <a:ea typeface="Calibri" panose="020F0502020204030204" pitchFamily="34" charset="0"/>
                <a:cs typeface="Times New Roman" panose="02020603050405020304" pitchFamily="18" charset="0"/>
              </a:rPr>
              <a:t> menu trên cùng của Network Load Balancing Manager, click </a:t>
            </a:r>
            <a:r>
              <a:rPr lang="en-US" b="1">
                <a:latin typeface="Times New Roman" panose="02020603050405020304" pitchFamily="18" charset="0"/>
                <a:ea typeface="Calibri" panose="020F0502020204030204" pitchFamily="34" charset="0"/>
                <a:cs typeface="Times New Roman" panose="02020603050405020304" pitchFamily="18" charset="0"/>
              </a:rPr>
              <a:t>Cluster</a:t>
            </a:r>
            <a:r>
              <a:rPr lang="en-US">
                <a:latin typeface="Times New Roman" panose="02020603050405020304" pitchFamily="18" charset="0"/>
                <a:ea typeface="Calibri" panose="020F0502020204030204" pitchFamily="34" charset="0"/>
                <a:cs typeface="Times New Roman" panose="02020603050405020304" pitchFamily="18" charset="0"/>
              </a:rPr>
              <a:t>, sau đó click </a:t>
            </a:r>
            <a:r>
              <a:rPr lang="en-US" b="1">
                <a:latin typeface="Times New Roman" panose="02020603050405020304" pitchFamily="18" charset="0"/>
                <a:ea typeface="Calibri" panose="020F0502020204030204" pitchFamily="34" charset="0"/>
                <a:cs typeface="Times New Roman" panose="02020603050405020304" pitchFamily="18" charset="0"/>
              </a:rPr>
              <a:t>New</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2. </a:t>
            </a:r>
            <a:r>
              <a:rPr lang="vi-VN" smtClean="0">
                <a:latin typeface="Times New Roman" panose="02020603050405020304" pitchFamily="18" charset="0"/>
                <a:ea typeface="Calibri" panose="020F0502020204030204" pitchFamily="34" charset="0"/>
                <a:cs typeface="Times New Roman" panose="02020603050405020304" pitchFamily="18" charset="0"/>
              </a:rPr>
              <a:t>Trong trường văn bản</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b="1" smtClean="0">
                <a:latin typeface="Times New Roman" panose="02020603050405020304" pitchFamily="18" charset="0"/>
                <a:ea typeface="Calibri" panose="020F0502020204030204" pitchFamily="34" charset="0"/>
                <a:cs typeface="Times New Roman" panose="02020603050405020304" pitchFamily="18" charset="0"/>
              </a:rPr>
              <a:t>Host</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vi-VN" smtClean="0">
                <a:latin typeface="Times New Roman" panose="02020603050405020304" pitchFamily="18" charset="0"/>
                <a:ea typeface="Calibri" panose="020F0502020204030204" pitchFamily="34" charset="0"/>
                <a:cs typeface="Times New Roman" panose="02020603050405020304" pitchFamily="18" charset="0"/>
              </a:rPr>
              <a:t>của hộp thoại</a:t>
            </a:r>
            <a:r>
              <a:rPr lang="en-US" b="1" smtClean="0">
                <a:latin typeface="Times New Roman" panose="02020603050405020304" pitchFamily="18" charset="0"/>
                <a:ea typeface="Calibri" panose="020F0502020204030204" pitchFamily="34" charset="0"/>
                <a:cs typeface="Times New Roman" panose="02020603050405020304" pitchFamily="18" charset="0"/>
              </a:rPr>
              <a:t> New Cluster : Connect</a:t>
            </a:r>
            <a:r>
              <a:rPr lang="en-US" smtClean="0">
                <a:latin typeface="Times New Roman" panose="02020603050405020304" pitchFamily="18" charset="0"/>
                <a:ea typeface="Calibri" panose="020F0502020204030204" pitchFamily="34" charset="0"/>
                <a:cs typeface="Times New Roman" panose="02020603050405020304" pitchFamily="18" charset="0"/>
              </a:rPr>
              <a:t> dialog box, </a:t>
            </a:r>
            <a:r>
              <a:rPr lang="vi-VN" smtClean="0">
                <a:latin typeface="Times New Roman" panose="02020603050405020304" pitchFamily="18" charset="0"/>
                <a:ea typeface="Calibri" panose="020F0502020204030204" pitchFamily="34" charset="0"/>
                <a:cs typeface="Times New Roman" panose="02020603050405020304" pitchFamily="18" charset="0"/>
              </a:rPr>
              <a:t>nhập địa chỉ IP của máy chủ mà bạn hiện đang đăng nhập</a:t>
            </a:r>
            <a:r>
              <a:rPr lang="en-US" smtClean="0">
                <a:latin typeface="Times New Roman" panose="02020603050405020304" pitchFamily="18" charset="0"/>
                <a:ea typeface="Calibri" panose="020F0502020204030204" pitchFamily="34" charset="0"/>
                <a:cs typeface="Times New Roman" panose="02020603050405020304" pitchFamily="18" charset="0"/>
              </a:rPr>
              <a:t>.</a:t>
            </a:r>
          </a:p>
          <a:p>
            <a:pPr marL="457200" indent="-6985" algn="just">
              <a:lnSpc>
                <a:spcPct val="150000"/>
              </a:lnSpc>
            </a:pPr>
            <a:r>
              <a:rPr lang="vi-VN" smtClean="0">
                <a:latin typeface="Times New Roman" panose="02020603050405020304" pitchFamily="18" charset="0"/>
                <a:ea typeface="Calibri" panose="020F0502020204030204" pitchFamily="34" charset="0"/>
                <a:cs typeface="Times New Roman" panose="02020603050405020304" pitchFamily="18" charset="0"/>
              </a:rPr>
              <a:t>Các </a:t>
            </a:r>
            <a:r>
              <a:rPr lang="vi-VN">
                <a:latin typeface="Times New Roman" panose="02020603050405020304" pitchFamily="18" charset="0"/>
                <a:ea typeface="Calibri" panose="020F0502020204030204" pitchFamily="34" charset="0"/>
                <a:cs typeface="Times New Roman" panose="02020603050405020304" pitchFamily="18" charset="0"/>
              </a:rPr>
              <a:t>giao diện có sẵn để định cấu hình một bản cụm mới sau đó sẽ nằm trong các giao diện mạng của máy chủ. Chọn giao diện NLB và sau đó nhấp vào nút tiếp theo.</a:t>
            </a:r>
            <a:endParaRPr lang="en-US">
              <a:latin typeface="Times New Roman" panose="02020603050405020304" pitchFamily="18" charset="0"/>
              <a:ea typeface="Calibri" panose="020F0502020204030204" pitchFamily="34" charset="0"/>
              <a:cs typeface="Times New Roman" panose="02020603050405020304" pitchFamily="18" charset="0"/>
            </a:endParaRPr>
          </a:p>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3. </a:t>
            </a:r>
            <a:r>
              <a:rPr lang="vi-VN" smtClean="0">
                <a:latin typeface="Times New Roman" panose="02020603050405020304" pitchFamily="18" charset="0"/>
                <a:ea typeface="Calibri" panose="020F0502020204030204" pitchFamily="34" charset="0"/>
                <a:cs typeface="Times New Roman" panose="02020603050405020304" pitchFamily="18" charset="0"/>
              </a:rPr>
              <a:t>Trong hộp thại</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b="1" smtClean="0">
                <a:latin typeface="Times New Roman" panose="02020603050405020304" pitchFamily="18" charset="0"/>
                <a:ea typeface="Calibri" panose="020F0502020204030204" pitchFamily="34" charset="0"/>
                <a:cs typeface="Times New Roman" panose="02020603050405020304" pitchFamily="18" charset="0"/>
              </a:rPr>
              <a:t>New Cluster : Host Parameters</a:t>
            </a:r>
            <a:r>
              <a:rPr lang="en-US" smtClean="0">
                <a:latin typeface="Times New Roman" panose="02020603050405020304" pitchFamily="18" charset="0"/>
                <a:ea typeface="Calibri" panose="020F0502020204030204" pitchFamily="34" charset="0"/>
                <a:cs typeface="Times New Roman" panose="02020603050405020304" pitchFamily="18" charset="0"/>
              </a:rPr>
              <a:t> dialog box, click </a:t>
            </a:r>
            <a:r>
              <a:rPr lang="en-US" b="1" smtClean="0">
                <a:latin typeface="Times New Roman" panose="02020603050405020304" pitchFamily="18" charset="0"/>
                <a:ea typeface="Calibri" panose="020F0502020204030204" pitchFamily="34" charset="0"/>
                <a:cs typeface="Times New Roman" panose="02020603050405020304" pitchFamily="18" charset="0"/>
              </a:rPr>
              <a:t>Next</a:t>
            </a:r>
            <a:r>
              <a:rPr lang="en-US" smtClean="0">
                <a:latin typeface="Times New Roman" panose="02020603050405020304" pitchFamily="18" charset="0"/>
                <a:ea typeface="Calibri" panose="020F0502020204030204" pitchFamily="34" charset="0"/>
                <a:cs typeface="Times New Roman" panose="02020603050405020304" pitchFamily="18" charset="0"/>
              </a:rPr>
              <a:t>.</a:t>
            </a:r>
          </a:p>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4. </a:t>
            </a:r>
            <a:r>
              <a:rPr lang="vi-VN" smtClean="0">
                <a:latin typeface="Times New Roman" panose="02020603050405020304" pitchFamily="18" charset="0"/>
                <a:ea typeface="Calibri" panose="020F0502020204030204" pitchFamily="34" charset="0"/>
                <a:cs typeface="Times New Roman" panose="02020603050405020304" pitchFamily="18" charset="0"/>
              </a:rPr>
              <a:t>Trong hộp thoại</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b="1" smtClean="0">
                <a:latin typeface="Times New Roman" panose="02020603050405020304" pitchFamily="18" charset="0"/>
                <a:ea typeface="Calibri" panose="020F0502020204030204" pitchFamily="34" charset="0"/>
                <a:cs typeface="Times New Roman" panose="02020603050405020304" pitchFamily="18" charset="0"/>
              </a:rPr>
              <a:t>New Cluster : Cluster IP Addresses</a:t>
            </a:r>
            <a:r>
              <a:rPr lang="en-US" smtClean="0">
                <a:latin typeface="Times New Roman" panose="02020603050405020304" pitchFamily="18" charset="0"/>
                <a:ea typeface="Calibri" panose="020F0502020204030204" pitchFamily="34" charset="0"/>
                <a:cs typeface="Times New Roman" panose="02020603050405020304" pitchFamily="18" charset="0"/>
              </a:rPr>
              <a:t> dialog box, click </a:t>
            </a:r>
            <a:r>
              <a:rPr lang="en-US" b="1" smtClean="0">
                <a:latin typeface="Times New Roman" panose="02020603050405020304" pitchFamily="18" charset="0"/>
                <a:ea typeface="Calibri" panose="020F0502020204030204" pitchFamily="34" charset="0"/>
                <a:cs typeface="Times New Roman" panose="02020603050405020304" pitchFamily="18" charset="0"/>
              </a:rPr>
              <a:t>Add…</a:t>
            </a:r>
            <a:endParaRPr lang="en-US" smtClean="0">
              <a:latin typeface="Times New Roman" panose="02020603050405020304" pitchFamily="18" charset="0"/>
              <a:ea typeface="Calibri" panose="020F0502020204030204" pitchFamily="34" charset="0"/>
              <a:cs typeface="Times New Roman" panose="02020603050405020304" pitchFamily="18" charset="0"/>
            </a:endParaRPr>
          </a:p>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5. </a:t>
            </a:r>
            <a:r>
              <a:rPr lang="vi-VN" smtClean="0">
                <a:latin typeface="Times New Roman" panose="02020603050405020304" pitchFamily="18" charset="0"/>
                <a:ea typeface="Calibri" panose="020F0502020204030204" pitchFamily="34" charset="0"/>
                <a:cs typeface="Times New Roman" panose="02020603050405020304" pitchFamily="18" charset="0"/>
              </a:rPr>
              <a:t>Nhập địa chỉ </a:t>
            </a:r>
            <a:r>
              <a:rPr lang="vi-VN" b="1" smtClean="0">
                <a:latin typeface="Times New Roman" panose="02020603050405020304" pitchFamily="18" charset="0"/>
                <a:ea typeface="Calibri" panose="020F0502020204030204" pitchFamily="34" charset="0"/>
                <a:cs typeface="Times New Roman" panose="02020603050405020304" pitchFamily="18" charset="0"/>
              </a:rPr>
              <a:t>IP </a:t>
            </a:r>
            <a:r>
              <a:rPr lang="vi-VN" smtClean="0">
                <a:latin typeface="Times New Roman" panose="02020603050405020304" pitchFamily="18" charset="0"/>
                <a:ea typeface="Calibri" panose="020F0502020204030204" pitchFamily="34" charset="0"/>
                <a:cs typeface="Times New Roman" panose="02020603050405020304" pitchFamily="18" charset="0"/>
              </a:rPr>
              <a:t>và </a:t>
            </a:r>
            <a:r>
              <a:rPr lang="vi-VN" b="1" smtClean="0">
                <a:latin typeface="Times New Roman" panose="02020603050405020304" pitchFamily="18" charset="0"/>
                <a:ea typeface="Calibri" panose="020F0502020204030204" pitchFamily="34" charset="0"/>
                <a:cs typeface="Times New Roman" panose="02020603050405020304" pitchFamily="18" charset="0"/>
              </a:rPr>
              <a:t>subnet mask</a:t>
            </a:r>
            <a:r>
              <a:rPr lang="vi-VN" smtClean="0">
                <a:latin typeface="Times New Roman" panose="02020603050405020304" pitchFamily="18" charset="0"/>
                <a:ea typeface="Calibri" panose="020F0502020204030204" pitchFamily="34" charset="0"/>
                <a:cs typeface="Times New Roman" panose="02020603050405020304" pitchFamily="18" charset="0"/>
              </a:rPr>
              <a:t> bạn muốn gán cho cụm máy chủ web</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vi-VN" smtClean="0">
                <a:latin typeface="Times New Roman" panose="02020603050405020304" pitchFamily="18" charset="0"/>
                <a:ea typeface="Calibri" panose="020F0502020204030204" pitchFamily="34" charset="0"/>
                <a:cs typeface="Times New Roman" panose="02020603050405020304" pitchFamily="18" charset="0"/>
              </a:rPr>
              <a:t>Khi hoàn tất, </a:t>
            </a:r>
            <a:r>
              <a:rPr lang="en-US" smtClean="0">
                <a:latin typeface="Times New Roman" panose="02020603050405020304" pitchFamily="18" charset="0"/>
                <a:ea typeface="Calibri" panose="020F0502020204030204" pitchFamily="34" charset="0"/>
                <a:cs typeface="Times New Roman" panose="02020603050405020304" pitchFamily="18" charset="0"/>
              </a:rPr>
              <a:t>click </a:t>
            </a:r>
            <a:r>
              <a:rPr lang="en-US" b="1" smtClean="0">
                <a:latin typeface="Times New Roman" panose="02020603050405020304" pitchFamily="18" charset="0"/>
                <a:ea typeface="Calibri" panose="020F0502020204030204" pitchFamily="34" charset="0"/>
                <a:cs typeface="Times New Roman" panose="02020603050405020304" pitchFamily="18" charset="0"/>
              </a:rPr>
              <a:t>OK</a:t>
            </a:r>
            <a:r>
              <a:rPr lang="en-US" smtClean="0">
                <a:latin typeface="Times New Roman" panose="02020603050405020304" pitchFamily="18" charset="0"/>
                <a:ea typeface="Calibri" panose="020F0502020204030204" pitchFamily="34" charset="0"/>
                <a:cs typeface="Times New Roman" panose="02020603050405020304" pitchFamily="18" charset="0"/>
              </a:rPr>
              <a:t>.</a:t>
            </a:r>
          </a:p>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6</a:t>
            </a:r>
            <a:r>
              <a:rPr lang="en-US">
                <a:latin typeface="Times New Roman" panose="02020603050405020304" pitchFamily="18" charset="0"/>
                <a:ea typeface="Calibri" panose="020F0502020204030204" pitchFamily="34" charset="0"/>
                <a:cs typeface="Times New Roman" panose="02020603050405020304" pitchFamily="18" charset="0"/>
              </a:rPr>
              <a:t>. Click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7. </a:t>
            </a:r>
            <a:r>
              <a:rPr lang="vi-VN" smtClean="0">
                <a:latin typeface="Times New Roman" panose="02020603050405020304" pitchFamily="18" charset="0"/>
                <a:ea typeface="Calibri" panose="020F0502020204030204" pitchFamily="34" charset="0"/>
                <a:cs typeface="Times New Roman" panose="02020603050405020304" pitchFamily="18" charset="0"/>
              </a:rPr>
              <a:t>Trong hộp thoại</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b="1" smtClean="0">
                <a:latin typeface="Times New Roman" panose="02020603050405020304" pitchFamily="18" charset="0"/>
                <a:ea typeface="Calibri" panose="020F0502020204030204" pitchFamily="34" charset="0"/>
                <a:cs typeface="Times New Roman" panose="02020603050405020304" pitchFamily="18" charset="0"/>
              </a:rPr>
              <a:t>New Cluster : Cluster Parameters</a:t>
            </a:r>
            <a:r>
              <a:rPr lang="en-US" smtClean="0">
                <a:latin typeface="Times New Roman" panose="02020603050405020304" pitchFamily="18" charset="0"/>
                <a:ea typeface="Calibri" panose="020F0502020204030204" pitchFamily="34" charset="0"/>
                <a:cs typeface="Times New Roman" panose="02020603050405020304" pitchFamily="18" charset="0"/>
              </a:rPr>
              <a:t> dialog box, </a:t>
            </a:r>
            <a:r>
              <a:rPr lang="vi-VN" smtClean="0">
                <a:latin typeface="Times New Roman" panose="02020603050405020304" pitchFamily="18" charset="0"/>
                <a:ea typeface="Calibri" panose="020F0502020204030204" pitchFamily="34" charset="0"/>
                <a:cs typeface="Times New Roman" panose="02020603050405020304" pitchFamily="18" charset="0"/>
              </a:rPr>
              <a:t>nhập</a:t>
            </a:r>
            <a:r>
              <a:rPr lang="en-US" smtClean="0">
                <a:latin typeface="Times New Roman" panose="02020603050405020304" pitchFamily="18" charset="0"/>
                <a:ea typeface="Calibri" panose="020F0502020204030204" pitchFamily="34" charset="0"/>
                <a:cs typeface="Times New Roman" panose="02020603050405020304" pitchFamily="18" charset="0"/>
              </a:rPr>
              <a:t> FQDN mà bạn muốn gán cho cluster. </a:t>
            </a:r>
            <a:r>
              <a:rPr lang="vi-VN" smtClean="0">
                <a:latin typeface="Times New Roman" panose="02020603050405020304" pitchFamily="18" charset="0"/>
                <a:ea typeface="Calibri" panose="020F0502020204030204" pitchFamily="34" charset="0"/>
                <a:cs typeface="Times New Roman" panose="02020603050405020304" pitchFamily="18" charset="0"/>
              </a:rPr>
              <a:t>Khi hoàn tất</a:t>
            </a:r>
            <a:r>
              <a:rPr lang="en-US" smtClean="0">
                <a:latin typeface="Times New Roman" panose="02020603050405020304" pitchFamily="18" charset="0"/>
                <a:ea typeface="Calibri" panose="020F0502020204030204" pitchFamily="34" charset="0"/>
                <a:cs typeface="Times New Roman" panose="02020603050405020304" pitchFamily="18" charset="0"/>
              </a:rPr>
              <a:t>, click </a:t>
            </a:r>
            <a:r>
              <a:rPr lang="en-US" b="1" smtClean="0">
                <a:latin typeface="Times New Roman" panose="02020603050405020304" pitchFamily="18" charset="0"/>
                <a:ea typeface="Calibri" panose="020F0502020204030204" pitchFamily="34" charset="0"/>
                <a:cs typeface="Times New Roman" panose="02020603050405020304" pitchFamily="18" charset="0"/>
              </a:rPr>
              <a:t>Next</a:t>
            </a:r>
            <a:r>
              <a:rPr lang="en-US" smtClean="0">
                <a:latin typeface="Times New Roman" panose="02020603050405020304" pitchFamily="18" charset="0"/>
                <a:ea typeface="Calibri" panose="020F0502020204030204" pitchFamily="34" charset="0"/>
                <a:cs typeface="Times New Roman" panose="02020603050405020304" pitchFamily="18" charset="0"/>
              </a:rPr>
              <a:t>.</a:t>
            </a:r>
          </a:p>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8. </a:t>
            </a:r>
            <a:r>
              <a:rPr lang="vi-VN" smtClean="0">
                <a:latin typeface="Times New Roman" panose="02020603050405020304" pitchFamily="18" charset="0"/>
                <a:ea typeface="Calibri" panose="020F0502020204030204" pitchFamily="34" charset="0"/>
                <a:cs typeface="Times New Roman" panose="02020603050405020304" pitchFamily="18" charset="0"/>
              </a:rPr>
              <a:t>Trong hộp thoại</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b="1" smtClean="0">
                <a:latin typeface="Times New Roman" panose="02020603050405020304" pitchFamily="18" charset="0"/>
                <a:ea typeface="Calibri" panose="020F0502020204030204" pitchFamily="34" charset="0"/>
                <a:cs typeface="Times New Roman" panose="02020603050405020304" pitchFamily="18" charset="0"/>
              </a:rPr>
              <a:t>Add/Edit Port Rule</a:t>
            </a:r>
            <a:r>
              <a:rPr lang="en-US" smtClean="0">
                <a:latin typeface="Times New Roman" panose="02020603050405020304" pitchFamily="18" charset="0"/>
                <a:ea typeface="Calibri" panose="020F0502020204030204" pitchFamily="34" charset="0"/>
                <a:cs typeface="Times New Roman" panose="02020603050405020304" pitchFamily="18" charset="0"/>
              </a:rPr>
              <a:t> dialog box, </a:t>
            </a:r>
            <a:r>
              <a:rPr lang="vi-VN" smtClean="0">
                <a:latin typeface="Times New Roman" panose="02020603050405020304" pitchFamily="18" charset="0"/>
                <a:ea typeface="Calibri" panose="020F0502020204030204" pitchFamily="34" charset="0"/>
                <a:cs typeface="Times New Roman" panose="02020603050405020304" pitchFamily="18" charset="0"/>
              </a:rPr>
              <a:t>Bỏ chọn tất cả trong địa chỉ IP cụm. Đảm bảo địa chỉ IP mà chúng tôi đã gán cho cụm được chọn trong menu thả xuống.</a:t>
            </a:r>
            <a:endParaRPr lang="en-US" smtClean="0">
              <a:latin typeface="Times New Roman" panose="02020603050405020304" pitchFamily="18" charset="0"/>
              <a:ea typeface="Calibri" panose="020F0502020204030204" pitchFamily="34" charset="0"/>
              <a:cs typeface="Times New Roman" panose="02020603050405020304" pitchFamily="18" charset="0"/>
            </a:endParaRPr>
          </a:p>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9. </a:t>
            </a:r>
            <a:r>
              <a:rPr lang="vi-VN" smtClean="0">
                <a:latin typeface="Times New Roman" panose="02020603050405020304" pitchFamily="18" charset="0"/>
                <a:ea typeface="Calibri" panose="020F0502020204030204" pitchFamily="34" charset="0"/>
                <a:cs typeface="Times New Roman" panose="02020603050405020304" pitchFamily="18" charset="0"/>
              </a:rPr>
              <a:t>Trong phạm vi cổng của hộp thoại</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b="1" smtClean="0">
                <a:latin typeface="Times New Roman" panose="02020603050405020304" pitchFamily="18" charset="0"/>
                <a:ea typeface="Calibri" panose="020F0502020204030204" pitchFamily="34" charset="0"/>
                <a:cs typeface="Times New Roman" panose="02020603050405020304" pitchFamily="18" charset="0"/>
              </a:rPr>
              <a:t>Add/Edit Port Rule</a:t>
            </a:r>
            <a:r>
              <a:rPr lang="en-US" smtClean="0">
                <a:latin typeface="Times New Roman" panose="02020603050405020304" pitchFamily="18" charset="0"/>
                <a:ea typeface="Calibri" panose="020F0502020204030204" pitchFamily="34" charset="0"/>
                <a:cs typeface="Times New Roman" panose="02020603050405020304" pitchFamily="18" charset="0"/>
              </a:rPr>
              <a:t> dialog box, hãy n</a:t>
            </a:r>
            <a:r>
              <a:rPr lang="vi-VN" smtClean="0">
                <a:latin typeface="Times New Roman" panose="02020603050405020304" pitchFamily="18" charset="0"/>
                <a:ea typeface="Calibri" panose="020F0502020204030204" pitchFamily="34" charset="0"/>
                <a:cs typeface="Times New Roman" panose="02020603050405020304" pitchFamily="18" charset="0"/>
              </a:rPr>
              <a:t>hập 80 vào cả hai trường văn bản từ và đến.</a:t>
            </a:r>
            <a:endParaRPr lang="en-US" smtClean="0">
              <a:latin typeface="Times New Roman" panose="02020603050405020304" pitchFamily="18" charset="0"/>
              <a:ea typeface="Calibri" panose="020F0502020204030204" pitchFamily="34" charset="0"/>
              <a:cs typeface="Times New Roman" panose="02020603050405020304" pitchFamily="18" charset="0"/>
            </a:endParaRPr>
          </a:p>
          <a:p>
            <a:pPr marL="45720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10. </a:t>
            </a:r>
            <a:r>
              <a:rPr lang="vi-VN" smtClean="0">
                <a:latin typeface="Times New Roman" panose="02020603050405020304" pitchFamily="18" charset="0"/>
                <a:ea typeface="Calibri" panose="020F0502020204030204" pitchFamily="34" charset="0"/>
                <a:cs typeface="Times New Roman" panose="02020603050405020304" pitchFamily="18" charset="0"/>
              </a:rPr>
              <a:t>Trong giao thức, chọn</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b="1" smtClean="0">
                <a:latin typeface="Times New Roman" panose="02020603050405020304" pitchFamily="18" charset="0"/>
                <a:ea typeface="Calibri" panose="020F0502020204030204" pitchFamily="34" charset="0"/>
                <a:cs typeface="Times New Roman" panose="02020603050405020304" pitchFamily="18" charset="0"/>
              </a:rPr>
              <a:t>TCP</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vi-VN" smtClean="0">
                <a:latin typeface="Times New Roman" panose="02020603050405020304" pitchFamily="18" charset="0"/>
                <a:ea typeface="Calibri" panose="020F0502020204030204" pitchFamily="34" charset="0"/>
                <a:cs typeface="Times New Roman" panose="02020603050405020304" pitchFamily="18" charset="0"/>
              </a:rPr>
              <a:t>Đối với cụm căn bằng web này, chúng tôi sẽ không cần</a:t>
            </a:r>
            <a:r>
              <a:rPr lang="en-US" smtClean="0">
                <a:latin typeface="Times New Roman" panose="02020603050405020304" pitchFamily="18" charset="0"/>
                <a:ea typeface="Calibri" panose="020F0502020204030204" pitchFamily="34" charset="0"/>
                <a:cs typeface="Times New Roman" panose="02020603050405020304" pitchFamily="18" charset="0"/>
              </a:rPr>
              <a:t> UDP.</a:t>
            </a:r>
          </a:p>
          <a:p>
            <a:pPr marL="457200" lvl="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11.</a:t>
            </a:r>
            <a:r>
              <a:rPr lang="vi-VN" smtClean="0">
                <a:latin typeface="Times New Roman" panose="02020603050405020304" pitchFamily="18" charset="0"/>
                <a:ea typeface="Calibri" panose="020F0502020204030204" pitchFamily="34" charset="0"/>
                <a:cs typeface="Times New Roman" panose="02020603050405020304" pitchFamily="18" charset="0"/>
              </a:rPr>
              <a:t>Giữ </a:t>
            </a:r>
            <a:r>
              <a:rPr lang="vi-VN">
                <a:latin typeface="Times New Roman" panose="02020603050405020304" pitchFamily="18" charset="0"/>
                <a:ea typeface="Calibri" panose="020F0502020204030204" pitchFamily="34" charset="0"/>
                <a:cs typeface="Times New Roman" panose="02020603050405020304" pitchFamily="18" charset="0"/>
              </a:rPr>
              <a:t>các cài đặt mặc định </a:t>
            </a:r>
            <a:r>
              <a:rPr lang="en-US">
                <a:latin typeface="Times New Roman" panose="02020603050405020304" pitchFamily="18" charset="0"/>
                <a:ea typeface="Calibri" panose="020F0502020204030204" pitchFamily="34" charset="0"/>
                <a:cs typeface="Times New Roman" panose="02020603050405020304" pitchFamily="18" charset="0"/>
              </a:rPr>
              <a:t>còn lại và click OK.</a:t>
            </a:r>
          </a:p>
          <a:p>
            <a:pPr marL="457200" lvl="0" indent="-6985"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12.Click</a:t>
            </a:r>
            <a:r>
              <a:rPr lang="en-US">
                <a:latin typeface="Times New Roman" panose="02020603050405020304" pitchFamily="18" charset="0"/>
                <a:ea typeface="Calibri" panose="020F0502020204030204" pitchFamily="34" charset="0"/>
                <a:cs typeface="Times New Roman" panose="02020603050405020304" pitchFamily="18" charset="0"/>
              </a:rPr>
              <a:t> Finish.</a:t>
            </a:r>
          </a:p>
        </p:txBody>
      </p:sp>
      <p:pic>
        <p:nvPicPr>
          <p:cNvPr id="23" name="Picture 22" descr="NLB New Cluster">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3551555" y="1202397"/>
            <a:ext cx="5592445" cy="1675130"/>
          </a:xfrm>
          <a:prstGeom prst="rect">
            <a:avLst/>
          </a:prstGeom>
          <a:noFill/>
          <a:ln>
            <a:noFill/>
          </a:ln>
        </p:spPr>
      </p:pic>
      <p:pic>
        <p:nvPicPr>
          <p:cNvPr id="24" name="Picture 23" descr="NLB New Cluster Connect screenshot">
            <a:hlinkClick r:id="rId5"/>
          </p:cNvPr>
          <p:cNvPicPr/>
          <p:nvPr/>
        </p:nvPicPr>
        <p:blipFill>
          <a:blip r:embed="rId6">
            <a:extLst>
              <a:ext uri="{28A0092B-C50C-407E-A947-70E740481C1C}">
                <a14:useLocalDpi xmlns:a14="http://schemas.microsoft.com/office/drawing/2010/main" val="0"/>
              </a:ext>
            </a:extLst>
          </a:blip>
          <a:srcRect/>
          <a:stretch>
            <a:fillRect/>
          </a:stretch>
        </p:blipFill>
        <p:spPr bwMode="auto">
          <a:xfrm>
            <a:off x="4254364" y="1146691"/>
            <a:ext cx="4876800" cy="3996809"/>
          </a:xfrm>
          <a:prstGeom prst="rect">
            <a:avLst/>
          </a:prstGeom>
          <a:noFill/>
          <a:ln>
            <a:noFill/>
          </a:ln>
        </p:spPr>
      </p:pic>
      <p:pic>
        <p:nvPicPr>
          <p:cNvPr id="25" name="Picture 24" descr="Windows Server 2012 NLB New Cluster Cluster IP Addresses">
            <a:hlinkClick r:id="rId7"/>
          </p:cNvPr>
          <p:cNvPicPr/>
          <p:nvPr/>
        </p:nvPicPr>
        <p:blipFill>
          <a:blip r:embed="rId8">
            <a:extLst>
              <a:ext uri="{28A0092B-C50C-407E-A947-70E740481C1C}">
                <a14:useLocalDpi xmlns:a14="http://schemas.microsoft.com/office/drawing/2010/main" val="0"/>
              </a:ext>
            </a:extLst>
          </a:blip>
          <a:srcRect/>
          <a:stretch>
            <a:fillRect/>
          </a:stretch>
        </p:blipFill>
        <p:spPr bwMode="auto">
          <a:xfrm>
            <a:off x="4254364" y="1146691"/>
            <a:ext cx="4876800" cy="3996809"/>
          </a:xfrm>
          <a:prstGeom prst="rect">
            <a:avLst/>
          </a:prstGeom>
          <a:noFill/>
          <a:ln>
            <a:noFill/>
          </a:ln>
        </p:spPr>
      </p:pic>
      <p:pic>
        <p:nvPicPr>
          <p:cNvPr id="26" name="Picture 25" descr="Windows Server 2012 NLB New Cluster Cluster Parameters">
            <a:hlinkClick r:id="rId9"/>
          </p:cNvPr>
          <p:cNvPicPr/>
          <p:nvPr/>
        </p:nvPicPr>
        <p:blipFill>
          <a:blip r:embed="rId10">
            <a:extLst>
              <a:ext uri="{28A0092B-C50C-407E-A947-70E740481C1C}">
                <a14:useLocalDpi xmlns:a14="http://schemas.microsoft.com/office/drawing/2010/main" val="0"/>
              </a:ext>
            </a:extLst>
          </a:blip>
          <a:srcRect/>
          <a:stretch>
            <a:fillRect/>
          </a:stretch>
        </p:blipFill>
        <p:spPr bwMode="auto">
          <a:xfrm>
            <a:off x="4228692" y="1146691"/>
            <a:ext cx="4902472" cy="3996809"/>
          </a:xfrm>
          <a:prstGeom prst="rect">
            <a:avLst/>
          </a:prstGeom>
          <a:noFill/>
          <a:ln>
            <a:noFill/>
          </a:ln>
        </p:spPr>
      </p:pic>
      <p:sp>
        <p:nvSpPr>
          <p:cNvPr id="27" name="Rectangle 26"/>
          <p:cNvSpPr/>
          <p:nvPr/>
        </p:nvSpPr>
        <p:spPr>
          <a:xfrm>
            <a:off x="-304800" y="1184613"/>
            <a:ext cx="3856355" cy="2354491"/>
          </a:xfrm>
          <a:prstGeom prst="rect">
            <a:avLst/>
          </a:prstGeom>
        </p:spPr>
        <p:txBody>
          <a:bodyPr wrap="square">
            <a:spAutoFit/>
          </a:bodyPr>
          <a:lstStyle/>
          <a:p>
            <a:pPr marL="457200" indent="-6985" algn="just">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 Khởi chạy </a:t>
            </a:r>
            <a:r>
              <a:rPr lang="en-US" b="1">
                <a:latin typeface="Times New Roman" panose="02020603050405020304" pitchFamily="18" charset="0"/>
                <a:ea typeface="Calibri" panose="020F0502020204030204" pitchFamily="34" charset="0"/>
                <a:cs typeface="Times New Roman" panose="02020603050405020304" pitchFamily="18" charset="0"/>
              </a:rPr>
              <a:t>Network Load Balancing Manager</a:t>
            </a:r>
            <a:r>
              <a:rPr lang="en-US">
                <a:latin typeface="Times New Roman" panose="02020603050405020304" pitchFamily="18" charset="0"/>
                <a:ea typeface="Calibri" panose="020F0502020204030204" pitchFamily="34" charset="0"/>
                <a:cs typeface="Times New Roman" panose="02020603050405020304" pitchFamily="18" charset="0"/>
              </a:rPr>
              <a:t>. </a:t>
            </a:r>
            <a:r>
              <a:rPr lang="vi-VN">
                <a:latin typeface="Times New Roman" panose="02020603050405020304" pitchFamily="18" charset="0"/>
                <a:ea typeface="Calibri" panose="020F0502020204030204" pitchFamily="34" charset="0"/>
                <a:cs typeface="Times New Roman" panose="02020603050405020304" pitchFamily="18" charset="0"/>
              </a:rPr>
              <a:t>Điều này có thể thực hiện bằng cách nhấp vào</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Tools</a:t>
            </a:r>
            <a:r>
              <a:rPr lang="en-US">
                <a:latin typeface="Times New Roman" panose="02020603050405020304" pitchFamily="18" charset="0"/>
                <a:ea typeface="Calibri" panose="020F0502020204030204" pitchFamily="34" charset="0"/>
                <a:cs typeface="Times New Roman" panose="02020603050405020304" pitchFamily="18" charset="0"/>
              </a:rPr>
              <a:t> menu trong </a:t>
            </a:r>
            <a:r>
              <a:rPr lang="en-US" b="1">
                <a:latin typeface="Times New Roman" panose="02020603050405020304" pitchFamily="18" charset="0"/>
                <a:ea typeface="Calibri" panose="020F0502020204030204" pitchFamily="34" charset="0"/>
                <a:cs typeface="Times New Roman" panose="02020603050405020304" pitchFamily="18" charset="0"/>
              </a:rPr>
              <a:t>Server Manager</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735965" indent="-285750" algn="just">
              <a:lnSpc>
                <a:spcPct val="150000"/>
              </a:lnSpc>
              <a:buFont typeface="Courier New" panose="02070309020205020404" pitchFamily="49" charset="0"/>
              <a:buChar char="o"/>
            </a:pPr>
            <a:r>
              <a:rPr lang="vi-VN" smtClean="0">
                <a:latin typeface="Times New Roman" panose="02020603050405020304" pitchFamily="18" charset="0"/>
                <a:ea typeface="Calibri" panose="020F0502020204030204" pitchFamily="34" charset="0"/>
                <a:cs typeface="Times New Roman" panose="02020603050405020304" pitchFamily="18" charset="0"/>
              </a:rPr>
              <a:t>Từ</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menu trên cùng của Network Load Balancing Manager, click </a:t>
            </a:r>
            <a:r>
              <a:rPr lang="en-US" b="1">
                <a:latin typeface="Times New Roman" panose="02020603050405020304" pitchFamily="18" charset="0"/>
                <a:ea typeface="Calibri" panose="020F0502020204030204" pitchFamily="34" charset="0"/>
                <a:cs typeface="Times New Roman" panose="02020603050405020304" pitchFamily="18" charset="0"/>
              </a:rPr>
              <a:t>Cluster</a:t>
            </a:r>
            <a:r>
              <a:rPr lang="en-US">
                <a:latin typeface="Times New Roman" panose="02020603050405020304" pitchFamily="18" charset="0"/>
                <a:ea typeface="Calibri" panose="020F0502020204030204" pitchFamily="34" charset="0"/>
                <a:cs typeface="Times New Roman" panose="02020603050405020304" pitchFamily="18" charset="0"/>
              </a:rPr>
              <a:t>, sau đó click </a:t>
            </a:r>
            <a:r>
              <a:rPr lang="en-US" b="1">
                <a:latin typeface="Times New Roman" panose="02020603050405020304" pitchFamily="18" charset="0"/>
                <a:ea typeface="Calibri" panose="020F0502020204030204" pitchFamily="34" charset="0"/>
                <a:cs typeface="Times New Roman" panose="02020603050405020304" pitchFamily="18" charset="0"/>
              </a:rPr>
              <a:t>New</a:t>
            </a:r>
            <a:r>
              <a:rPr lang="en-US">
                <a:latin typeface="Times New Roman" panose="02020603050405020304" pitchFamily="18" charset="0"/>
                <a:ea typeface="Calibri" panose="020F0502020204030204" pitchFamily="34" charset="0"/>
                <a:cs typeface="Times New Roman" panose="02020603050405020304" pitchFamily="18" charset="0"/>
              </a:rPr>
              <a:t>.</a:t>
            </a:r>
          </a:p>
        </p:txBody>
      </p:sp>
      <p:sp>
        <p:nvSpPr>
          <p:cNvPr id="28" name="Rectangle 27"/>
          <p:cNvSpPr/>
          <p:nvPr/>
        </p:nvSpPr>
        <p:spPr>
          <a:xfrm>
            <a:off x="-317636" y="1525256"/>
            <a:ext cx="4572000" cy="1708160"/>
          </a:xfrm>
          <a:prstGeom prst="rect">
            <a:avLst/>
          </a:prstGeom>
        </p:spPr>
        <p:txBody>
          <a:bodyPr>
            <a:spAutoFit/>
          </a:bodyPr>
          <a:lstStyle/>
          <a:p>
            <a:pPr marL="735965" indent="-285750" algn="just">
              <a:lnSpc>
                <a:spcPct val="150000"/>
              </a:lnSpc>
              <a:buFont typeface="Courier New" panose="02070309020205020404" pitchFamily="49" charset="0"/>
              <a:buChar char="o"/>
            </a:pPr>
            <a:r>
              <a:rPr lang="vi-VN">
                <a:latin typeface="Times New Roman" panose="02020603050405020304" pitchFamily="18" charset="0"/>
                <a:ea typeface="Calibri" panose="020F0502020204030204" pitchFamily="34" charset="0"/>
                <a:cs typeface="Times New Roman" panose="02020603050405020304" pitchFamily="18" charset="0"/>
              </a:rPr>
              <a:t>Trong trường văn bản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Host</a:t>
            </a:r>
            <a:r>
              <a:rPr lang="en-US">
                <a:latin typeface="Times New Roman" panose="02020603050405020304" pitchFamily="18" charset="0"/>
                <a:ea typeface="Calibri" panose="020F0502020204030204" pitchFamily="34" charset="0"/>
                <a:cs typeface="Times New Roman" panose="02020603050405020304" pitchFamily="18" charset="0"/>
              </a:rPr>
              <a:t> </a:t>
            </a:r>
            <a:r>
              <a:rPr lang="vi-VN">
                <a:latin typeface="Times New Roman" panose="02020603050405020304" pitchFamily="18" charset="0"/>
                <a:ea typeface="Calibri" panose="020F0502020204030204" pitchFamily="34" charset="0"/>
                <a:cs typeface="Times New Roman" panose="02020603050405020304" pitchFamily="18" charset="0"/>
              </a:rPr>
              <a:t>của hộp thoại</a:t>
            </a:r>
            <a:r>
              <a:rPr lang="en-US" b="1">
                <a:latin typeface="Times New Roman" panose="02020603050405020304" pitchFamily="18" charset="0"/>
                <a:ea typeface="Calibri" panose="020F0502020204030204" pitchFamily="34" charset="0"/>
                <a:cs typeface="Times New Roman" panose="02020603050405020304" pitchFamily="18" charset="0"/>
              </a:rPr>
              <a:t> New Cluster : Connect</a:t>
            </a:r>
            <a:r>
              <a:rPr lang="en-US">
                <a:latin typeface="Times New Roman" panose="02020603050405020304" pitchFamily="18" charset="0"/>
                <a:ea typeface="Calibri" panose="020F0502020204030204" pitchFamily="34" charset="0"/>
                <a:cs typeface="Times New Roman" panose="02020603050405020304" pitchFamily="18" charset="0"/>
              </a:rPr>
              <a:t> dialog box, </a:t>
            </a:r>
            <a:r>
              <a:rPr lang="vi-VN">
                <a:latin typeface="Times New Roman" panose="02020603050405020304" pitchFamily="18" charset="0"/>
                <a:ea typeface="Calibri" panose="020F0502020204030204" pitchFamily="34" charset="0"/>
                <a:cs typeface="Times New Roman" panose="02020603050405020304" pitchFamily="18" charset="0"/>
              </a:rPr>
              <a:t>nhập địa chỉ IP của máy chủ mà bạn hiện đang đăng nhập</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735965" indent="-285750" algn="just">
              <a:lnSpc>
                <a:spcPct val="150000"/>
              </a:lnSpc>
              <a:buFont typeface="Courier New" panose="02070309020205020404" pitchFamily="49" charset="0"/>
              <a:buChar char="o"/>
            </a:pPr>
            <a:r>
              <a:rPr lang="vi-VN">
                <a:latin typeface="Times New Roman" panose="02020603050405020304" pitchFamily="18" charset="0"/>
                <a:ea typeface="Calibri" panose="020F0502020204030204" pitchFamily="34" charset="0"/>
                <a:cs typeface="Times New Roman" panose="02020603050405020304" pitchFamily="18" charset="0"/>
              </a:rPr>
              <a:t>Trong hộp thại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New Cluster : Host Parameters</a:t>
            </a:r>
            <a:r>
              <a:rPr lang="en-US">
                <a:latin typeface="Times New Roman" panose="02020603050405020304" pitchFamily="18" charset="0"/>
                <a:ea typeface="Calibri" panose="020F0502020204030204" pitchFamily="34" charset="0"/>
                <a:cs typeface="Times New Roman" panose="02020603050405020304" pitchFamily="18" charset="0"/>
              </a:rPr>
              <a:t> dialog box, click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smtClean="0">
                <a:latin typeface="Times New Roman" panose="02020603050405020304" pitchFamily="18" charset="0"/>
                <a:ea typeface="Calibri" panose="020F0502020204030204" pitchFamily="34" charset="0"/>
                <a:cs typeface="Times New Roman" panose="02020603050405020304" pitchFamily="18" charset="0"/>
              </a:rPr>
              <a:t>.</a:t>
            </a: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Rectangle 28"/>
          <p:cNvSpPr/>
          <p:nvPr/>
        </p:nvSpPr>
        <p:spPr>
          <a:xfrm>
            <a:off x="-330472" y="1830944"/>
            <a:ext cx="4572000" cy="1708160"/>
          </a:xfrm>
          <a:prstGeom prst="rect">
            <a:avLst/>
          </a:prstGeom>
        </p:spPr>
        <p:txBody>
          <a:bodyPr wrap="square">
            <a:spAutoFit/>
          </a:bodyPr>
          <a:lstStyle/>
          <a:p>
            <a:pPr marL="735965" indent="-285750" algn="just">
              <a:lnSpc>
                <a:spcPct val="150000"/>
              </a:lnSpc>
              <a:buFont typeface="Courier New" panose="02070309020205020404" pitchFamily="49" charset="0"/>
              <a:buChar char="o"/>
            </a:pPr>
            <a:r>
              <a:rPr lang="vi-VN">
                <a:latin typeface="Times New Roman" panose="02020603050405020304" pitchFamily="18" charset="0"/>
                <a:ea typeface="Calibri" panose="020F0502020204030204" pitchFamily="34" charset="0"/>
                <a:cs typeface="Times New Roman" panose="02020603050405020304" pitchFamily="18" charset="0"/>
              </a:rPr>
              <a:t>Trong hộp thoại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New Cluster : Cluster IP Addresses</a:t>
            </a:r>
            <a:r>
              <a:rPr lang="en-US">
                <a:latin typeface="Times New Roman" panose="02020603050405020304" pitchFamily="18" charset="0"/>
                <a:ea typeface="Calibri" panose="020F0502020204030204" pitchFamily="34" charset="0"/>
                <a:cs typeface="Times New Roman" panose="02020603050405020304" pitchFamily="18" charset="0"/>
              </a:rPr>
              <a:t> dialog box, click </a:t>
            </a:r>
            <a:r>
              <a:rPr lang="en-US" b="1">
                <a:latin typeface="Times New Roman" panose="02020603050405020304" pitchFamily="18" charset="0"/>
                <a:ea typeface="Calibri" panose="020F0502020204030204" pitchFamily="34" charset="0"/>
                <a:cs typeface="Times New Roman" panose="02020603050405020304" pitchFamily="18" charset="0"/>
              </a:rPr>
              <a:t>Add…</a:t>
            </a:r>
            <a:endParaRPr lang="en-US">
              <a:latin typeface="Times New Roman" panose="02020603050405020304" pitchFamily="18" charset="0"/>
              <a:ea typeface="Calibri" panose="020F0502020204030204" pitchFamily="34" charset="0"/>
              <a:cs typeface="Times New Roman" panose="02020603050405020304" pitchFamily="18" charset="0"/>
            </a:endParaRPr>
          </a:p>
          <a:p>
            <a:pPr marL="735965" indent="-285750" algn="just">
              <a:lnSpc>
                <a:spcPct val="150000"/>
              </a:lnSpc>
              <a:buFont typeface="Courier New" panose="02070309020205020404" pitchFamily="49" charset="0"/>
              <a:buChar char="o"/>
            </a:pPr>
            <a:r>
              <a:rPr lang="vi-VN" smtClean="0">
                <a:latin typeface="Times New Roman" panose="02020603050405020304" pitchFamily="18" charset="0"/>
                <a:ea typeface="Calibri" panose="020F0502020204030204" pitchFamily="34" charset="0"/>
                <a:cs typeface="Times New Roman" panose="02020603050405020304" pitchFamily="18" charset="0"/>
              </a:rPr>
              <a:t>Nhập </a:t>
            </a:r>
            <a:r>
              <a:rPr lang="vi-VN">
                <a:latin typeface="Times New Roman" panose="02020603050405020304" pitchFamily="18" charset="0"/>
                <a:ea typeface="Calibri" panose="020F0502020204030204" pitchFamily="34" charset="0"/>
                <a:cs typeface="Times New Roman" panose="02020603050405020304" pitchFamily="18" charset="0"/>
              </a:rPr>
              <a:t>địa chỉ </a:t>
            </a:r>
            <a:r>
              <a:rPr lang="vi-VN" b="1">
                <a:latin typeface="Times New Roman" panose="02020603050405020304" pitchFamily="18" charset="0"/>
                <a:ea typeface="Calibri" panose="020F0502020204030204" pitchFamily="34" charset="0"/>
                <a:cs typeface="Times New Roman" panose="02020603050405020304" pitchFamily="18" charset="0"/>
              </a:rPr>
              <a:t>IP </a:t>
            </a:r>
            <a:r>
              <a:rPr lang="vi-VN">
                <a:latin typeface="Times New Roman" panose="02020603050405020304" pitchFamily="18" charset="0"/>
                <a:ea typeface="Calibri" panose="020F0502020204030204" pitchFamily="34" charset="0"/>
                <a:cs typeface="Times New Roman" panose="02020603050405020304" pitchFamily="18" charset="0"/>
              </a:rPr>
              <a:t>và </a:t>
            </a:r>
            <a:r>
              <a:rPr lang="vi-VN" b="1">
                <a:latin typeface="Times New Roman" panose="02020603050405020304" pitchFamily="18" charset="0"/>
                <a:ea typeface="Calibri" panose="020F0502020204030204" pitchFamily="34" charset="0"/>
                <a:cs typeface="Times New Roman" panose="02020603050405020304" pitchFamily="18" charset="0"/>
              </a:rPr>
              <a:t>subnet mask</a:t>
            </a:r>
            <a:r>
              <a:rPr lang="vi-VN">
                <a:latin typeface="Times New Roman" panose="02020603050405020304" pitchFamily="18" charset="0"/>
                <a:ea typeface="Calibri" panose="020F0502020204030204" pitchFamily="34" charset="0"/>
                <a:cs typeface="Times New Roman" panose="02020603050405020304" pitchFamily="18" charset="0"/>
              </a:rPr>
              <a:t> bạn muốn gán cho cụm máy chủ web</a:t>
            </a:r>
            <a:r>
              <a:rPr lang="en-US">
                <a:latin typeface="Times New Roman" panose="02020603050405020304" pitchFamily="18" charset="0"/>
                <a:ea typeface="Calibri" panose="020F0502020204030204" pitchFamily="34" charset="0"/>
                <a:cs typeface="Times New Roman" panose="02020603050405020304" pitchFamily="18" charset="0"/>
              </a:rPr>
              <a:t>. </a:t>
            </a:r>
            <a:r>
              <a:rPr lang="vi-VN">
                <a:latin typeface="Times New Roman" panose="02020603050405020304" pitchFamily="18" charset="0"/>
                <a:ea typeface="Calibri" panose="020F0502020204030204" pitchFamily="34" charset="0"/>
                <a:cs typeface="Times New Roman" panose="02020603050405020304" pitchFamily="18" charset="0"/>
              </a:rPr>
              <a:t>Khi hoàn tất, </a:t>
            </a:r>
            <a:r>
              <a:rPr lang="en-US">
                <a:latin typeface="Times New Roman" panose="02020603050405020304" pitchFamily="18" charset="0"/>
                <a:ea typeface="Calibri" panose="020F0502020204030204" pitchFamily="34" charset="0"/>
                <a:cs typeface="Times New Roman" panose="02020603050405020304" pitchFamily="18" charset="0"/>
              </a:rPr>
              <a:t>click </a:t>
            </a:r>
            <a:r>
              <a:rPr lang="en-US" b="1">
                <a:latin typeface="Times New Roman" panose="02020603050405020304" pitchFamily="18" charset="0"/>
                <a:ea typeface="Calibri" panose="020F0502020204030204" pitchFamily="34" charset="0"/>
                <a:cs typeface="Times New Roman" panose="02020603050405020304" pitchFamily="18" charset="0"/>
              </a:rPr>
              <a:t>OK</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735965" indent="-285750" algn="just">
              <a:lnSpc>
                <a:spcPct val="150000"/>
              </a:lnSpc>
              <a:buFont typeface="Courier New" panose="02070309020205020404" pitchFamily="49" charset="0"/>
              <a:buChar char="o"/>
            </a:pPr>
            <a:r>
              <a:rPr lang="en-US" smtClean="0">
                <a:latin typeface="Times New Roman" panose="02020603050405020304" pitchFamily="18" charset="0"/>
                <a:ea typeface="Calibri" panose="020F0502020204030204" pitchFamily="34" charset="0"/>
                <a:cs typeface="Times New Roman" panose="02020603050405020304" pitchFamily="18" charset="0"/>
              </a:rPr>
              <a:t>Click</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p:txBody>
      </p:sp>
      <p:sp>
        <p:nvSpPr>
          <p:cNvPr id="30" name="Rectangle 29"/>
          <p:cNvSpPr/>
          <p:nvPr/>
        </p:nvSpPr>
        <p:spPr>
          <a:xfrm>
            <a:off x="-343308" y="1197260"/>
            <a:ext cx="4572000" cy="3970318"/>
          </a:xfrm>
          <a:prstGeom prst="rect">
            <a:avLst/>
          </a:prstGeom>
        </p:spPr>
        <p:txBody>
          <a:bodyPr>
            <a:spAutoFit/>
          </a:bodyPr>
          <a:lstStyle/>
          <a:p>
            <a:pPr marL="735965" indent="-285750" algn="just">
              <a:lnSpc>
                <a:spcPct val="150000"/>
              </a:lnSpc>
              <a:buFont typeface="Courier New" panose="02070309020205020404" pitchFamily="49" charset="0"/>
              <a:buChar char="o"/>
            </a:pPr>
            <a:r>
              <a:rPr lang="vi-VN">
                <a:latin typeface="Times New Roman" panose="02020603050405020304" pitchFamily="18" charset="0"/>
                <a:ea typeface="Calibri" panose="020F0502020204030204" pitchFamily="34" charset="0"/>
                <a:cs typeface="Times New Roman" panose="02020603050405020304" pitchFamily="18" charset="0"/>
              </a:rPr>
              <a:t>Trong hộp thoại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New Cluster : Cluster Parameters</a:t>
            </a:r>
            <a:r>
              <a:rPr lang="en-US">
                <a:latin typeface="Times New Roman" panose="02020603050405020304" pitchFamily="18" charset="0"/>
                <a:ea typeface="Calibri" panose="020F0502020204030204" pitchFamily="34" charset="0"/>
                <a:cs typeface="Times New Roman" panose="02020603050405020304" pitchFamily="18" charset="0"/>
              </a:rPr>
              <a:t> dialog box, </a:t>
            </a:r>
            <a:r>
              <a:rPr lang="vi-VN">
                <a:latin typeface="Times New Roman" panose="02020603050405020304" pitchFamily="18" charset="0"/>
                <a:ea typeface="Calibri" panose="020F0502020204030204" pitchFamily="34" charset="0"/>
                <a:cs typeface="Times New Roman" panose="02020603050405020304" pitchFamily="18" charset="0"/>
              </a:rPr>
              <a:t>nhập</a:t>
            </a:r>
            <a:r>
              <a:rPr lang="en-US">
                <a:latin typeface="Times New Roman" panose="02020603050405020304" pitchFamily="18" charset="0"/>
                <a:ea typeface="Calibri" panose="020F0502020204030204" pitchFamily="34" charset="0"/>
                <a:cs typeface="Times New Roman" panose="02020603050405020304" pitchFamily="18" charset="0"/>
              </a:rPr>
              <a:t> FQDN mà bạn muốn gán cho cluster. </a:t>
            </a:r>
            <a:r>
              <a:rPr lang="vi-VN">
                <a:latin typeface="Times New Roman" panose="02020603050405020304" pitchFamily="18" charset="0"/>
                <a:ea typeface="Calibri" panose="020F0502020204030204" pitchFamily="34" charset="0"/>
                <a:cs typeface="Times New Roman" panose="02020603050405020304" pitchFamily="18" charset="0"/>
              </a:rPr>
              <a:t>Khi hoàn tất</a:t>
            </a:r>
            <a:r>
              <a:rPr lang="en-US">
                <a:latin typeface="Times New Roman" panose="02020603050405020304" pitchFamily="18" charset="0"/>
                <a:ea typeface="Calibri" panose="020F0502020204030204" pitchFamily="34" charset="0"/>
                <a:cs typeface="Times New Roman" panose="02020603050405020304" pitchFamily="18" charset="0"/>
              </a:rPr>
              <a:t>, click </a:t>
            </a:r>
            <a:r>
              <a:rPr lang="en-US" b="1">
                <a:latin typeface="Times New Roman" panose="02020603050405020304" pitchFamily="18" charset="0"/>
                <a:ea typeface="Calibri" panose="020F0502020204030204" pitchFamily="34" charset="0"/>
                <a:cs typeface="Times New Roman" panose="02020603050405020304" pitchFamily="18" charset="0"/>
              </a:rPr>
              <a:t>Next</a:t>
            </a:r>
            <a:r>
              <a:rPr lang="en-US">
                <a:latin typeface="Times New Roman" panose="02020603050405020304" pitchFamily="18" charset="0"/>
                <a:ea typeface="Calibri" panose="020F0502020204030204" pitchFamily="34" charset="0"/>
                <a:cs typeface="Times New Roman" panose="02020603050405020304" pitchFamily="18" charset="0"/>
              </a:rPr>
              <a:t>.</a:t>
            </a:r>
          </a:p>
          <a:p>
            <a:pPr marL="735965" indent="-285750" algn="just">
              <a:lnSpc>
                <a:spcPct val="150000"/>
              </a:lnSpc>
              <a:buFont typeface="Courier New" panose="02070309020205020404" pitchFamily="49" charset="0"/>
              <a:buChar char="o"/>
            </a:pPr>
            <a:r>
              <a:rPr lang="vi-VN" smtClean="0">
                <a:latin typeface="Times New Roman" panose="02020603050405020304" pitchFamily="18" charset="0"/>
                <a:ea typeface="Calibri" panose="020F0502020204030204" pitchFamily="34" charset="0"/>
                <a:cs typeface="Times New Roman" panose="02020603050405020304" pitchFamily="18" charset="0"/>
              </a:rPr>
              <a:t>Trong </a:t>
            </a:r>
            <a:r>
              <a:rPr lang="vi-VN">
                <a:latin typeface="Times New Roman" panose="02020603050405020304" pitchFamily="18" charset="0"/>
                <a:ea typeface="Calibri" panose="020F0502020204030204" pitchFamily="34" charset="0"/>
                <a:cs typeface="Times New Roman" panose="02020603050405020304" pitchFamily="18" charset="0"/>
              </a:rPr>
              <a:t>hộp thoại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Add/Edit Port Rule</a:t>
            </a:r>
            <a:r>
              <a:rPr lang="en-US">
                <a:latin typeface="Times New Roman" panose="02020603050405020304" pitchFamily="18" charset="0"/>
                <a:ea typeface="Calibri" panose="020F0502020204030204" pitchFamily="34" charset="0"/>
                <a:cs typeface="Times New Roman" panose="02020603050405020304" pitchFamily="18" charset="0"/>
              </a:rPr>
              <a:t> dialog box, </a:t>
            </a:r>
            <a:r>
              <a:rPr lang="vi-VN">
                <a:latin typeface="Times New Roman" panose="02020603050405020304" pitchFamily="18" charset="0"/>
                <a:ea typeface="Calibri" panose="020F0502020204030204" pitchFamily="34" charset="0"/>
                <a:cs typeface="Times New Roman" panose="02020603050405020304" pitchFamily="18" charset="0"/>
              </a:rPr>
              <a:t>Bỏ chọn tất cả trong địa chỉ IP cụm. Đảm bảo địa chỉ IP mà chúng tôi đã gán cho cụm được chọn trong menu thả </a:t>
            </a:r>
            <a:r>
              <a:rPr lang="vi-VN" smtClean="0">
                <a:latin typeface="Times New Roman" panose="02020603050405020304" pitchFamily="18" charset="0"/>
                <a:ea typeface="Calibri" panose="020F0502020204030204" pitchFamily="34" charset="0"/>
                <a:cs typeface="Times New Roman" panose="02020603050405020304" pitchFamily="18" charset="0"/>
              </a:rPr>
              <a:t>xuống.</a:t>
            </a:r>
            <a:endParaRPr lang="en-US" smtClean="0">
              <a:latin typeface="Times New Roman" panose="02020603050405020304" pitchFamily="18" charset="0"/>
              <a:ea typeface="Calibri" panose="020F0502020204030204" pitchFamily="34" charset="0"/>
              <a:cs typeface="Times New Roman" panose="02020603050405020304" pitchFamily="18" charset="0"/>
            </a:endParaRPr>
          </a:p>
          <a:p>
            <a:pPr marL="735965" indent="-285750" algn="just">
              <a:lnSpc>
                <a:spcPct val="150000"/>
              </a:lnSpc>
              <a:buFont typeface="Courier New" panose="02070309020205020404" pitchFamily="49" charset="0"/>
              <a:buChar char="o"/>
            </a:pPr>
            <a:r>
              <a:rPr lang="vi-VN" smtClean="0">
                <a:latin typeface="Times New Roman" panose="02020603050405020304" pitchFamily="18" charset="0"/>
                <a:ea typeface="Calibri" panose="020F0502020204030204" pitchFamily="34" charset="0"/>
                <a:cs typeface="Times New Roman" panose="02020603050405020304" pitchFamily="18" charset="0"/>
              </a:rPr>
              <a:t>Trong </a:t>
            </a:r>
            <a:r>
              <a:rPr lang="vi-VN">
                <a:latin typeface="Times New Roman" panose="02020603050405020304" pitchFamily="18" charset="0"/>
                <a:ea typeface="Calibri" panose="020F0502020204030204" pitchFamily="34" charset="0"/>
                <a:cs typeface="Times New Roman" panose="02020603050405020304" pitchFamily="18" charset="0"/>
              </a:rPr>
              <a:t>phạm vi cổng của hộp thoại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Add/Edit Port Rule</a:t>
            </a:r>
            <a:r>
              <a:rPr lang="en-US">
                <a:latin typeface="Times New Roman" panose="02020603050405020304" pitchFamily="18" charset="0"/>
                <a:ea typeface="Calibri" panose="020F0502020204030204" pitchFamily="34" charset="0"/>
                <a:cs typeface="Times New Roman" panose="02020603050405020304" pitchFamily="18" charset="0"/>
              </a:rPr>
              <a:t> dialog box, hãy n</a:t>
            </a:r>
            <a:r>
              <a:rPr lang="vi-VN">
                <a:latin typeface="Times New Roman" panose="02020603050405020304" pitchFamily="18" charset="0"/>
                <a:ea typeface="Calibri" panose="020F0502020204030204" pitchFamily="34" charset="0"/>
                <a:cs typeface="Times New Roman" panose="02020603050405020304" pitchFamily="18" charset="0"/>
              </a:rPr>
              <a:t>hập 80 vào cả hai trường văn bản từ và đến.</a:t>
            </a:r>
            <a:endParaRPr lang="en-US">
              <a:latin typeface="Times New Roman" panose="02020603050405020304" pitchFamily="18" charset="0"/>
              <a:ea typeface="Calibri" panose="020F0502020204030204" pitchFamily="34" charset="0"/>
              <a:cs typeface="Times New Roman" panose="02020603050405020304" pitchFamily="18" charset="0"/>
            </a:endParaRPr>
          </a:p>
          <a:p>
            <a:pPr marL="735965" indent="-285750" algn="just">
              <a:lnSpc>
                <a:spcPct val="150000"/>
              </a:lnSpc>
              <a:buFont typeface="Courier New" panose="02070309020205020404" pitchFamily="49" charset="0"/>
              <a:buChar char="o"/>
            </a:pP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vi-VN">
                <a:latin typeface="Times New Roman" panose="02020603050405020304" pitchFamily="18" charset="0"/>
                <a:ea typeface="Calibri" panose="020F0502020204030204" pitchFamily="34" charset="0"/>
                <a:cs typeface="Times New Roman" panose="02020603050405020304" pitchFamily="18" charset="0"/>
              </a:rPr>
              <a:t>Trong giao thức, chọn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TCP</a:t>
            </a:r>
            <a:r>
              <a:rPr lang="en-US">
                <a:latin typeface="Times New Roman" panose="02020603050405020304" pitchFamily="18" charset="0"/>
                <a:ea typeface="Calibri" panose="020F0502020204030204" pitchFamily="34" charset="0"/>
                <a:cs typeface="Times New Roman" panose="02020603050405020304" pitchFamily="18" charset="0"/>
              </a:rPr>
              <a:t>. </a:t>
            </a:r>
            <a:r>
              <a:rPr lang="vi-VN">
                <a:latin typeface="Times New Roman" panose="02020603050405020304" pitchFamily="18" charset="0"/>
                <a:ea typeface="Calibri" panose="020F0502020204030204" pitchFamily="34" charset="0"/>
                <a:cs typeface="Times New Roman" panose="02020603050405020304" pitchFamily="18" charset="0"/>
              </a:rPr>
              <a:t>Đối với cụm căn bằng web này, chúng tôi sẽ không cần</a:t>
            </a:r>
            <a:r>
              <a:rPr lang="en-US">
                <a:latin typeface="Times New Roman" panose="02020603050405020304" pitchFamily="18" charset="0"/>
                <a:ea typeface="Calibri" panose="020F0502020204030204" pitchFamily="34" charset="0"/>
                <a:cs typeface="Times New Roman" panose="02020603050405020304" pitchFamily="18" charset="0"/>
              </a:rPr>
              <a:t> UDP.</a:t>
            </a:r>
          </a:p>
        </p:txBody>
      </p:sp>
      <p:pic>
        <p:nvPicPr>
          <p:cNvPr id="31" name="Picture 30" descr="NLB Cluster AddEdit Port Rules">
            <a:hlinkClick r:id="rId11"/>
          </p:cNvPr>
          <p:cNvPicPr/>
          <p:nvPr/>
        </p:nvPicPr>
        <p:blipFill>
          <a:blip r:embed="rId12">
            <a:extLst>
              <a:ext uri="{28A0092B-C50C-407E-A947-70E740481C1C}">
                <a14:useLocalDpi xmlns:a14="http://schemas.microsoft.com/office/drawing/2010/main" val="0"/>
              </a:ext>
            </a:extLst>
          </a:blip>
          <a:srcRect/>
          <a:stretch>
            <a:fillRect/>
          </a:stretch>
        </p:blipFill>
        <p:spPr bwMode="auto">
          <a:xfrm>
            <a:off x="4241528" y="1160479"/>
            <a:ext cx="4876800" cy="3996809"/>
          </a:xfrm>
          <a:prstGeom prst="rect">
            <a:avLst/>
          </a:prstGeom>
          <a:noFill/>
          <a:ln>
            <a:noFill/>
          </a:ln>
        </p:spPr>
      </p:pic>
      <p:pic>
        <p:nvPicPr>
          <p:cNvPr id="32" name="Picture 31" descr="Windows Server 2012 NLB">
            <a:hlinkClick r:id="rId13"/>
          </p:cNvPr>
          <p:cNvPicPr/>
          <p:nvPr/>
        </p:nvPicPr>
        <p:blipFill>
          <a:blip r:embed="rId14">
            <a:extLst>
              <a:ext uri="{28A0092B-C50C-407E-A947-70E740481C1C}">
                <a14:useLocalDpi xmlns:a14="http://schemas.microsoft.com/office/drawing/2010/main" val="0"/>
              </a:ext>
            </a:extLst>
          </a:blip>
          <a:srcRect/>
          <a:stretch>
            <a:fillRect/>
          </a:stretch>
        </p:blipFill>
        <p:spPr bwMode="auto">
          <a:xfrm>
            <a:off x="4233090" y="1145335"/>
            <a:ext cx="4910910" cy="4022243"/>
          </a:xfrm>
          <a:prstGeom prst="rect">
            <a:avLst/>
          </a:prstGeom>
          <a:noFill/>
          <a:ln>
            <a:noFill/>
          </a:ln>
        </p:spPr>
      </p:pic>
      <p:sp>
        <p:nvSpPr>
          <p:cNvPr id="33" name="Rectangle 32"/>
          <p:cNvSpPr/>
          <p:nvPr/>
        </p:nvSpPr>
        <p:spPr>
          <a:xfrm>
            <a:off x="-326074" y="2461722"/>
            <a:ext cx="4572000" cy="738664"/>
          </a:xfrm>
          <a:prstGeom prst="rect">
            <a:avLst/>
          </a:prstGeom>
        </p:spPr>
        <p:txBody>
          <a:bodyPr>
            <a:spAutoFit/>
          </a:bodyPr>
          <a:lstStyle/>
          <a:p>
            <a:pPr marL="735965" lvl="0" indent="-285750" algn="just">
              <a:lnSpc>
                <a:spcPct val="150000"/>
              </a:lnSpc>
              <a:buFont typeface="Courier New" panose="02070309020205020404" pitchFamily="49" charset="0"/>
              <a:buChar char="o"/>
            </a:pPr>
            <a:r>
              <a:rPr lang="vi-VN" smtClean="0">
                <a:latin typeface="Times New Roman" panose="02020603050405020304" pitchFamily="18" charset="0"/>
                <a:ea typeface="Calibri" panose="020F0502020204030204" pitchFamily="34" charset="0"/>
                <a:cs typeface="Times New Roman" panose="02020603050405020304" pitchFamily="18" charset="0"/>
              </a:rPr>
              <a:t>Giữ </a:t>
            </a:r>
            <a:r>
              <a:rPr lang="vi-VN">
                <a:latin typeface="Times New Roman" panose="02020603050405020304" pitchFamily="18" charset="0"/>
                <a:ea typeface="Calibri" panose="020F0502020204030204" pitchFamily="34" charset="0"/>
                <a:cs typeface="Times New Roman" panose="02020603050405020304" pitchFamily="18" charset="0"/>
              </a:rPr>
              <a:t>các cài đặt mặc định </a:t>
            </a:r>
            <a:r>
              <a:rPr lang="en-US">
                <a:latin typeface="Times New Roman" panose="02020603050405020304" pitchFamily="18" charset="0"/>
                <a:ea typeface="Calibri" panose="020F0502020204030204" pitchFamily="34" charset="0"/>
                <a:cs typeface="Times New Roman" panose="02020603050405020304" pitchFamily="18" charset="0"/>
              </a:rPr>
              <a:t>còn lại và click OK.</a:t>
            </a:r>
          </a:p>
          <a:p>
            <a:pPr marL="735965" lvl="0" indent="-285750" algn="just">
              <a:lnSpc>
                <a:spcPct val="150000"/>
              </a:lnSpc>
              <a:buFont typeface="Courier New" panose="02070309020205020404" pitchFamily="49" charset="0"/>
              <a:buChar char="o"/>
            </a:pPr>
            <a:r>
              <a:rPr lang="en-US" smtClean="0">
                <a:latin typeface="Times New Roman" panose="02020603050405020304" pitchFamily="18" charset="0"/>
                <a:ea typeface="Calibri" panose="020F0502020204030204" pitchFamily="34" charset="0"/>
                <a:cs typeface="Times New Roman" panose="02020603050405020304" pitchFamily="18" charset="0"/>
              </a:rPr>
              <a:t>Click</a:t>
            </a:r>
            <a:r>
              <a:rPr lang="en-US">
                <a:latin typeface="Times New Roman" panose="02020603050405020304" pitchFamily="18" charset="0"/>
                <a:ea typeface="Calibri" panose="020F0502020204030204" pitchFamily="34" charset="0"/>
                <a:cs typeface="Times New Roman" panose="02020603050405020304" pitchFamily="18" charset="0"/>
              </a:rPr>
              <a:t> Finish.</a:t>
            </a:r>
          </a:p>
        </p:txBody>
      </p:sp>
    </p:spTree>
    <p:extLst>
      <p:ext uri="{BB962C8B-B14F-4D97-AF65-F5344CB8AC3E}">
        <p14:creationId xmlns:p14="http://schemas.microsoft.com/office/powerpoint/2010/main" val="24532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par>
                                <p:cTn id="13" presetID="2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1" nodeType="clickEffect">
                                  <p:stCondLst>
                                    <p:cond delay="0"/>
                                  </p:stCondLst>
                                  <p:childTnLst>
                                    <p:animEffect transition="out" filter="wipe(down)">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par>
                                <p:cTn id="21" presetID="22" presetClass="exit" presetSubtype="4" fill="hold" nodeType="withEffect">
                                  <p:stCondLst>
                                    <p:cond delay="0"/>
                                  </p:stCondLst>
                                  <p:childTnLst>
                                    <p:animEffect transition="out" filter="wipe(down)">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grpId="1" nodeType="clickEffect">
                                  <p:stCondLst>
                                    <p:cond delay="0"/>
                                  </p:stCondLst>
                                  <p:childTnLst>
                                    <p:animEffect transition="out" filter="wipe(down)">
                                      <p:cBhvr>
                                        <p:cTn id="35" dur="500"/>
                                        <p:tgtEl>
                                          <p:spTgt spid="28"/>
                                        </p:tgtEl>
                                      </p:cBhvr>
                                    </p:animEffect>
                                    <p:set>
                                      <p:cBhvr>
                                        <p:cTn id="36" dur="1" fill="hold">
                                          <p:stCondLst>
                                            <p:cond delay="499"/>
                                          </p:stCondLst>
                                        </p:cTn>
                                        <p:tgtEl>
                                          <p:spTgt spid="28"/>
                                        </p:tgtEl>
                                        <p:attrNameLst>
                                          <p:attrName>style.visibility</p:attrName>
                                        </p:attrNameLst>
                                      </p:cBhvr>
                                      <p:to>
                                        <p:strVal val="hidden"/>
                                      </p:to>
                                    </p:set>
                                  </p:childTnLst>
                                </p:cTn>
                              </p:par>
                              <p:par>
                                <p:cTn id="37" presetID="22" presetClass="exit" presetSubtype="4" fill="hold" nodeType="withEffect">
                                  <p:stCondLst>
                                    <p:cond delay="0"/>
                                  </p:stCondLst>
                                  <p:childTnLst>
                                    <p:animEffect transition="out" filter="wipe(down)">
                                      <p:cBhvr>
                                        <p:cTn id="38" dur="500"/>
                                        <p:tgtEl>
                                          <p:spTgt spid="24"/>
                                        </p:tgtEl>
                                      </p:cBhvr>
                                    </p:animEffect>
                                    <p:set>
                                      <p:cBhvr>
                                        <p:cTn id="39" dur="1" fill="hold">
                                          <p:stCondLst>
                                            <p:cond delay="499"/>
                                          </p:stCondLst>
                                        </p:cTn>
                                        <p:tgtEl>
                                          <p:spTgt spid="2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par>
                                <p:cTn id="53" presetID="22" presetClass="exit" presetSubtype="4" fill="hold" nodeType="withEffect">
                                  <p:stCondLst>
                                    <p:cond delay="0"/>
                                  </p:stCondLst>
                                  <p:childTnLst>
                                    <p:animEffect transition="out" filter="wipe(down)">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down)">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4" fill="hold" nodeType="clickEffect">
                                  <p:stCondLst>
                                    <p:cond delay="0"/>
                                  </p:stCondLst>
                                  <p:childTnLst>
                                    <p:animEffect transition="out" filter="wipe(down)">
                                      <p:cBhvr>
                                        <p:cTn id="72" dur="500"/>
                                        <p:tgtEl>
                                          <p:spTgt spid="26"/>
                                        </p:tgtEl>
                                      </p:cBhvr>
                                    </p:animEffect>
                                    <p:set>
                                      <p:cBhvr>
                                        <p:cTn id="73" dur="1" fill="hold">
                                          <p:stCondLst>
                                            <p:cond delay="499"/>
                                          </p:stCondLst>
                                        </p:cTn>
                                        <p:tgtEl>
                                          <p:spTgt spid="26"/>
                                        </p:tgtEl>
                                        <p:attrNameLst>
                                          <p:attrName>style.visibility</p:attrName>
                                        </p:attrNameLst>
                                      </p:cBhvr>
                                      <p:to>
                                        <p:strVal val="hidden"/>
                                      </p:to>
                                    </p:set>
                                  </p:childTnLst>
                                </p:cTn>
                              </p:par>
                              <p:par>
                                <p:cTn id="74" presetID="22" presetClass="exit" presetSubtype="4" fill="hold" grpId="1" nodeType="withEffect">
                                  <p:stCondLst>
                                    <p:cond delay="0"/>
                                  </p:stCondLst>
                                  <p:childTnLst>
                                    <p:animEffect transition="out" filter="wipe(down)">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down)">
                                      <p:cBhvr>
                                        <p:cTn id="84" dur="500"/>
                                        <p:tgtEl>
                                          <p:spTgt spid="33"/>
                                        </p:tgtEl>
                                      </p:cBhvr>
                                    </p:animEffect>
                                  </p:childTnLst>
                                </p:cTn>
                              </p:par>
                              <p:par>
                                <p:cTn id="85" presetID="2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down)">
                                      <p:cBhvr>
                                        <p:cTn id="8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p:bldP spid="27" grpId="1"/>
      <p:bldP spid="28" grpId="0"/>
      <p:bldP spid="28" grpId="1"/>
      <p:bldP spid="29" grpId="0"/>
      <p:bldP spid="29" grpId="1"/>
      <p:bldP spid="30" grpId="0"/>
      <p:bldP spid="30" grpId="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16"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PHẦN V. CÀI ĐẶT</a:t>
            </a:r>
            <a:endParaRPr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7"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3.Add Web 2</a:t>
            </a:r>
            <a:r>
              <a:rPr lang="en-US" sz="2800" baseline="30000" smtClean="0">
                <a:latin typeface="Open Sans ExtraBold" panose="020B0906030804020204" pitchFamily="34" charset="0"/>
                <a:ea typeface="Open Sans ExtraBold" panose="020B0906030804020204" pitchFamily="34" charset="0"/>
                <a:cs typeface="Open Sans ExtraBold" panose="020B0906030804020204" pitchFamily="34" charset="0"/>
              </a:rPr>
              <a:t>nd</a:t>
            </a: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 Server</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8" name="Straight Connector 17"/>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5" name="Picture 4" descr="Add Host to Cluster dialog box in NLB">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3922166" y="1483114"/>
            <a:ext cx="5221833" cy="1577340"/>
          </a:xfrm>
          <a:prstGeom prst="rect">
            <a:avLst/>
          </a:prstGeom>
          <a:noFill/>
          <a:ln>
            <a:noFill/>
          </a:ln>
        </p:spPr>
      </p:pic>
      <p:sp>
        <p:nvSpPr>
          <p:cNvPr id="2" name="Rectangle 1"/>
          <p:cNvSpPr/>
          <p:nvPr/>
        </p:nvSpPr>
        <p:spPr>
          <a:xfrm>
            <a:off x="336867" y="1483114"/>
            <a:ext cx="3396933" cy="3000821"/>
          </a:xfrm>
          <a:prstGeom prst="rect">
            <a:avLst/>
          </a:prstGeom>
        </p:spPr>
        <p:txBody>
          <a:bodyPr wrap="square">
            <a:spAutoFit/>
          </a:bodyPr>
          <a:lstStyle/>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Trình bảng điều khiển dạng cây bên trái của </a:t>
            </a:r>
            <a:r>
              <a:rPr lang="en-US" b="1">
                <a:latin typeface="Times New Roman" panose="02020603050405020304" pitchFamily="18" charset="0"/>
                <a:ea typeface="Calibri" panose="020F0502020204030204" pitchFamily="34" charset="0"/>
                <a:cs typeface="Times New Roman" panose="02020603050405020304" pitchFamily="18" charset="0"/>
              </a:rPr>
              <a:t>Network Load Balancing Manager</a:t>
            </a:r>
            <a:r>
              <a:rPr lang="en-US">
                <a:latin typeface="Times New Roman" panose="02020603050405020304" pitchFamily="18" charset="0"/>
                <a:ea typeface="Calibri" panose="020F0502020204030204" pitchFamily="34" charset="0"/>
                <a:cs typeface="Times New Roman" panose="02020603050405020304" pitchFamily="18" charset="0"/>
              </a:rPr>
              <a:t>, hãy chọn tên cụm chung ta vừa tạo (contoso.com). Nếu bạn không thấy nó, hãy mở rộng nút cây cụm cân bằng tải mạng.</a:t>
            </a:r>
          </a:p>
          <a:p>
            <a:pPr marL="342900" lvl="0" indent="-342900" algn="just">
              <a:lnSpc>
                <a:spcPct val="150000"/>
              </a:lnSpc>
              <a:buFont typeface="Courier New" panose="02070309020205020404" pitchFamily="49" charset="0"/>
              <a:buChar char="o"/>
            </a:pPr>
            <a:r>
              <a:rPr lang="en-US">
                <a:latin typeface="Times New Roman" panose="02020603050405020304" pitchFamily="18" charset="0"/>
                <a:ea typeface="Calibri" panose="020F0502020204030204" pitchFamily="34" charset="0"/>
                <a:cs typeface="Times New Roman" panose="02020603050405020304" pitchFamily="18" charset="0"/>
              </a:rPr>
              <a:t>Click chuột phải vào tên cụm và click </a:t>
            </a:r>
            <a:r>
              <a:rPr lang="en-US" b="1">
                <a:latin typeface="Times New Roman" panose="02020603050405020304" pitchFamily="18" charset="0"/>
                <a:ea typeface="Calibri" panose="020F0502020204030204" pitchFamily="34" charset="0"/>
                <a:cs typeface="Times New Roman" panose="02020603050405020304" pitchFamily="18" charset="0"/>
              </a:rPr>
              <a:t>Add Host to Cluster</a:t>
            </a:r>
            <a:r>
              <a:rPr lang="en-US" smtClean="0">
                <a:latin typeface="Times New Roman" panose="02020603050405020304" pitchFamily="18" charset="0"/>
                <a:ea typeface="Calibri" panose="020F0502020204030204" pitchFamily="34" charset="0"/>
                <a:cs typeface="Times New Roman" panose="02020603050405020304" pitchFamily="18" charset="0"/>
              </a:rPr>
              <a:t>.</a:t>
            </a:r>
          </a:p>
          <a:p>
            <a:pPr lvl="0"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b="1" smtClean="0">
                <a:latin typeface="Times New Roman" panose="02020603050405020304" pitchFamily="18" charset="0"/>
                <a:ea typeface="Calibri" panose="020F0502020204030204" pitchFamily="34" charset="0"/>
                <a:cs typeface="Times New Roman" panose="02020603050405020304" pitchFamily="18" charset="0"/>
              </a:rPr>
              <a:t>Setup tương tự như Add Cluster</a:t>
            </a:r>
            <a:endParaRPr lang="en-US" b="1">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Windows Server 2012 Add Host to Cluster">
            <a:hlinkClick r:id="rId5"/>
          </p:cNvPr>
          <p:cNvPicPr/>
          <p:nvPr/>
        </p:nvPicPr>
        <p:blipFill>
          <a:blip r:embed="rId6">
            <a:extLst>
              <a:ext uri="{28A0092B-C50C-407E-A947-70E740481C1C}">
                <a14:useLocalDpi xmlns:a14="http://schemas.microsoft.com/office/drawing/2010/main" val="0"/>
              </a:ext>
            </a:extLst>
          </a:blip>
          <a:srcRect/>
          <a:stretch>
            <a:fillRect/>
          </a:stretch>
        </p:blipFill>
        <p:spPr bwMode="auto">
          <a:xfrm>
            <a:off x="3922167" y="1483114"/>
            <a:ext cx="5221834" cy="3660386"/>
          </a:xfrm>
          <a:prstGeom prst="rect">
            <a:avLst/>
          </a:prstGeom>
          <a:noFill/>
          <a:ln>
            <a:noFill/>
          </a:ln>
        </p:spPr>
      </p:pic>
      <p:pic>
        <p:nvPicPr>
          <p:cNvPr id="8" name="Picture 7" descr="Windows Server 2012 NLB Cluster">
            <a:hlinkClick r:id="rId7"/>
          </p:cNvPr>
          <p:cNvPicPr/>
          <p:nvPr/>
        </p:nvPicPr>
        <p:blipFill>
          <a:blip r:embed="rId8">
            <a:extLst>
              <a:ext uri="{28A0092B-C50C-407E-A947-70E740481C1C}">
                <a14:useLocalDpi xmlns:a14="http://schemas.microsoft.com/office/drawing/2010/main" val="0"/>
              </a:ext>
            </a:extLst>
          </a:blip>
          <a:srcRect/>
          <a:stretch>
            <a:fillRect/>
          </a:stretch>
        </p:blipFill>
        <p:spPr bwMode="auto">
          <a:xfrm>
            <a:off x="3922167" y="1483114"/>
            <a:ext cx="5221834" cy="3660386"/>
          </a:xfrm>
          <a:prstGeom prst="rect">
            <a:avLst/>
          </a:prstGeom>
          <a:noFill/>
          <a:ln>
            <a:noFill/>
          </a:ln>
        </p:spPr>
      </p:pic>
    </p:spTree>
    <p:extLst>
      <p:ext uri="{BB962C8B-B14F-4D97-AF65-F5344CB8AC3E}">
        <p14:creationId xmlns:p14="http://schemas.microsoft.com/office/powerpoint/2010/main" val="316343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down)">
                                      <p:cBhvr>
                                        <p:cTn id="12" dur="500"/>
                                        <p:tgtEl>
                                          <p:spTgt spid="2">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wipe(down)">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wipe(left)">
                                      <p:cBhvr>
                                        <p:cTn id="25" dur="50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16"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PHẦN V. CÀI ĐẶT</a:t>
            </a:r>
            <a:endParaRPr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7"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Demo NLB - Cluster</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8" name="Straight Connector 17"/>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174" name="Picture 4" descr="http://www.esds.co.in/blog/wp-content/uploads/2016/07/Layer-4-Load-Balancing.png"/>
          <p:cNvPicPr>
            <a:picLocks noChangeAspect="1" noChangeArrowheads="1"/>
          </p:cNvPicPr>
          <p:nvPr/>
        </p:nvPicPr>
        <p:blipFill rotWithShape="1">
          <a:blip r:embed="rId3">
            <a:extLst>
              <a:ext uri="{28A0092B-C50C-407E-A947-70E740481C1C}">
                <a14:useLocalDpi xmlns:a14="http://schemas.microsoft.com/office/drawing/2010/main" val="0"/>
              </a:ext>
            </a:extLst>
          </a:blip>
          <a:srcRect t="16931"/>
          <a:stretch/>
        </p:blipFill>
        <p:spPr bwMode="auto">
          <a:xfrm>
            <a:off x="3366329" y="1499414"/>
            <a:ext cx="5686321" cy="2861727"/>
          </a:xfrm>
          <a:prstGeom prst="rect">
            <a:avLst/>
          </a:prstGeom>
          <a:noFill/>
          <a:extLst>
            <a:ext uri="{909E8E84-426E-40DD-AFC4-6F175D3DCCD1}">
              <a14:hiddenFill xmlns:a14="http://schemas.microsoft.com/office/drawing/2010/main">
                <a:solidFill>
                  <a:srgbClr val="FFFFFF"/>
                </a:solidFill>
              </a14:hiddenFill>
            </a:ext>
          </a:extLst>
        </p:spPr>
      </p:pic>
      <p:grpSp>
        <p:nvGrpSpPr>
          <p:cNvPr id="175" name="Google Shape;1045;p47"/>
          <p:cNvGrpSpPr/>
          <p:nvPr/>
        </p:nvGrpSpPr>
        <p:grpSpPr>
          <a:xfrm>
            <a:off x="110400" y="1499415"/>
            <a:ext cx="3830431" cy="3644085"/>
            <a:chOff x="5251825" y="1581500"/>
            <a:chExt cx="2706125" cy="2167400"/>
          </a:xfrm>
        </p:grpSpPr>
        <p:sp>
          <p:nvSpPr>
            <p:cNvPr id="176"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7" name="Picture 186"/>
          <p:cNvPicPr>
            <a:picLocks noChangeAspect="1"/>
          </p:cNvPicPr>
          <p:nvPr/>
        </p:nvPicPr>
        <p:blipFill rotWithShape="1">
          <a:blip r:embed="rId4"/>
          <a:srcRect l="11733" t="7294" r="12603" b="4810"/>
          <a:stretch/>
        </p:blipFill>
        <p:spPr>
          <a:xfrm>
            <a:off x="161144" y="1615751"/>
            <a:ext cx="3697064" cy="2414613"/>
          </a:xfrm>
          <a:prstGeom prst="rect">
            <a:avLst/>
          </a:prstGeom>
        </p:spPr>
      </p:pic>
      <p:pic>
        <p:nvPicPr>
          <p:cNvPr id="188" name="Picture 187"/>
          <p:cNvPicPr>
            <a:picLocks noChangeAspect="1"/>
          </p:cNvPicPr>
          <p:nvPr/>
        </p:nvPicPr>
        <p:blipFill rotWithShape="1">
          <a:blip r:embed="rId5"/>
          <a:srcRect l="11766" t="6690" r="13271" b="5016"/>
          <a:stretch/>
        </p:blipFill>
        <p:spPr>
          <a:xfrm>
            <a:off x="177084" y="1615751"/>
            <a:ext cx="3697063" cy="2448204"/>
          </a:xfrm>
          <a:prstGeom prst="rect">
            <a:avLst/>
          </a:prstGeom>
        </p:spPr>
      </p:pic>
      <p:grpSp>
        <p:nvGrpSpPr>
          <p:cNvPr id="189" name="Google Shape;915;p45"/>
          <p:cNvGrpSpPr/>
          <p:nvPr/>
        </p:nvGrpSpPr>
        <p:grpSpPr>
          <a:xfrm>
            <a:off x="6328833" y="-1092236"/>
            <a:ext cx="1481668" cy="1027174"/>
            <a:chOff x="2922397" y="1693395"/>
            <a:chExt cx="3387950" cy="2910879"/>
          </a:xfrm>
        </p:grpSpPr>
        <p:sp>
          <p:nvSpPr>
            <p:cNvPr id="190" name="Google Shape;916;p45"/>
            <p:cNvSpPr/>
            <p:nvPr/>
          </p:nvSpPr>
          <p:spPr>
            <a:xfrm>
              <a:off x="2922397" y="4406485"/>
              <a:ext cx="3387950" cy="197789"/>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917;p45"/>
            <p:cNvGrpSpPr/>
            <p:nvPr/>
          </p:nvGrpSpPr>
          <p:grpSpPr>
            <a:xfrm>
              <a:off x="3201931" y="1693395"/>
              <a:ext cx="2740138" cy="1406945"/>
              <a:chOff x="3053774" y="1737895"/>
              <a:chExt cx="3098652" cy="1591027"/>
            </a:xfrm>
          </p:grpSpPr>
          <p:sp>
            <p:nvSpPr>
              <p:cNvPr id="232" name="Google Shape;918;p45"/>
              <p:cNvSpPr/>
              <p:nvPr/>
            </p:nvSpPr>
            <p:spPr>
              <a:xfrm>
                <a:off x="3053774" y="2164626"/>
                <a:ext cx="993763" cy="1164296"/>
              </a:xfrm>
              <a:custGeom>
                <a:avLst/>
                <a:gdLst/>
                <a:ahLst/>
                <a:cxnLst/>
                <a:rect l="l" t="t" r="r" b="b"/>
                <a:pathLst>
                  <a:path w="47435" h="55575" extrusionOk="0">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919;p45"/>
              <p:cNvSpPr/>
              <p:nvPr/>
            </p:nvSpPr>
            <p:spPr>
              <a:xfrm>
                <a:off x="4150947" y="1737895"/>
                <a:ext cx="959510" cy="1206469"/>
              </a:xfrm>
              <a:custGeom>
                <a:avLst/>
                <a:gdLst/>
                <a:ahLst/>
                <a:cxnLst/>
                <a:rect l="l" t="t" r="r" b="b"/>
                <a:pathLst>
                  <a:path w="45800" h="57588" extrusionOk="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920;p45"/>
              <p:cNvSpPr/>
              <p:nvPr/>
            </p:nvSpPr>
            <p:spPr>
              <a:xfrm>
                <a:off x="4247380" y="1833741"/>
                <a:ext cx="766644" cy="1014818"/>
              </a:xfrm>
              <a:custGeom>
                <a:avLst/>
                <a:gdLst/>
                <a:ahLst/>
                <a:cxnLst/>
                <a:rect l="l" t="t" r="r" b="b"/>
                <a:pathLst>
                  <a:path w="36594" h="48440" extrusionOk="0">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921;p45"/>
              <p:cNvSpPr/>
              <p:nvPr/>
            </p:nvSpPr>
            <p:spPr>
              <a:xfrm>
                <a:off x="4364092" y="1877422"/>
                <a:ext cx="439573" cy="439573"/>
              </a:xfrm>
              <a:custGeom>
                <a:avLst/>
                <a:gdLst/>
                <a:ahLst/>
                <a:cxnLst/>
                <a:rect l="l" t="t" r="r" b="b"/>
                <a:pathLst>
                  <a:path w="20982" h="20982" extrusionOk="0">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922;p45"/>
              <p:cNvSpPr/>
              <p:nvPr/>
            </p:nvSpPr>
            <p:spPr>
              <a:xfrm>
                <a:off x="4645011" y="2552494"/>
                <a:ext cx="297720" cy="297720"/>
              </a:xfrm>
              <a:custGeom>
                <a:avLst/>
                <a:gdLst/>
                <a:ahLst/>
                <a:cxnLst/>
                <a:rect l="l" t="t" r="r" b="b"/>
                <a:pathLst>
                  <a:path w="14211" h="14211" extrusionOk="0">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923;p45"/>
              <p:cNvSpPr/>
              <p:nvPr/>
            </p:nvSpPr>
            <p:spPr>
              <a:xfrm>
                <a:off x="4724684" y="2203760"/>
                <a:ext cx="339662" cy="339662"/>
              </a:xfrm>
              <a:custGeom>
                <a:avLst/>
                <a:gdLst/>
                <a:ahLst/>
                <a:cxnLst/>
                <a:rect l="l" t="t" r="r" b="b"/>
                <a:pathLst>
                  <a:path w="16213" h="16213" extrusionOk="0">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924;p45"/>
              <p:cNvSpPr/>
              <p:nvPr/>
            </p:nvSpPr>
            <p:spPr>
              <a:xfrm>
                <a:off x="4302583" y="2346325"/>
                <a:ext cx="357826" cy="357826"/>
              </a:xfrm>
              <a:custGeom>
                <a:avLst/>
                <a:gdLst/>
                <a:ahLst/>
                <a:cxnLst/>
                <a:rect l="l" t="t" r="r" b="b"/>
                <a:pathLst>
                  <a:path w="17080" h="17080" extrusionOk="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925;p45"/>
              <p:cNvSpPr/>
              <p:nvPr/>
            </p:nvSpPr>
            <p:spPr>
              <a:xfrm>
                <a:off x="5166352" y="2159053"/>
                <a:ext cx="986075" cy="1160777"/>
              </a:xfrm>
              <a:custGeom>
                <a:avLst/>
                <a:gdLst/>
                <a:ahLst/>
                <a:cxnLst/>
                <a:rect l="l" t="t" r="r" b="b"/>
                <a:pathLst>
                  <a:path w="47068" h="55407" extrusionOk="0">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926;p45"/>
            <p:cNvSpPr/>
            <p:nvPr/>
          </p:nvSpPr>
          <p:spPr>
            <a:xfrm>
              <a:off x="4368094" y="3024079"/>
              <a:ext cx="759836" cy="515873"/>
            </a:xfrm>
            <a:custGeom>
              <a:avLst/>
              <a:gdLst/>
              <a:ahLst/>
              <a:cxnLst/>
              <a:rect l="l" t="t" r="r" b="b"/>
              <a:pathLst>
                <a:path w="36269" h="24624" extrusionOk="0">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27;p45"/>
            <p:cNvSpPr/>
            <p:nvPr/>
          </p:nvSpPr>
          <p:spPr>
            <a:xfrm>
              <a:off x="4468905" y="3094093"/>
              <a:ext cx="321499" cy="320765"/>
            </a:xfrm>
            <a:custGeom>
              <a:avLst/>
              <a:gdLst/>
              <a:ahLst/>
              <a:cxnLst/>
              <a:rect l="l" t="t" r="r" b="b"/>
              <a:pathLst>
                <a:path w="15346" h="15311" extrusionOk="0">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28;p45"/>
            <p:cNvSpPr/>
            <p:nvPr/>
          </p:nvSpPr>
          <p:spPr>
            <a:xfrm>
              <a:off x="4485686" y="3092292"/>
              <a:ext cx="301219" cy="129701"/>
            </a:xfrm>
            <a:custGeom>
              <a:avLst/>
              <a:gdLst/>
              <a:ahLst/>
              <a:cxnLst/>
              <a:rect l="l" t="t" r="r" b="b"/>
              <a:pathLst>
                <a:path w="14378" h="6191" extrusionOk="0">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29;p45"/>
            <p:cNvSpPr/>
            <p:nvPr/>
          </p:nvSpPr>
          <p:spPr>
            <a:xfrm>
              <a:off x="4656198" y="3171608"/>
              <a:ext cx="98549" cy="152453"/>
            </a:xfrm>
            <a:custGeom>
              <a:avLst/>
              <a:gdLst/>
              <a:ahLst/>
              <a:cxnLst/>
              <a:rect l="l" t="t" r="r" b="b"/>
              <a:pathLst>
                <a:path w="4704" h="7277" extrusionOk="0">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30;p45"/>
            <p:cNvSpPr/>
            <p:nvPr/>
          </p:nvSpPr>
          <p:spPr>
            <a:xfrm>
              <a:off x="4403227" y="3084980"/>
              <a:ext cx="395557" cy="338971"/>
            </a:xfrm>
            <a:custGeom>
              <a:avLst/>
              <a:gdLst/>
              <a:ahLst/>
              <a:cxnLst/>
              <a:rect l="l" t="t" r="r" b="b"/>
              <a:pathLst>
                <a:path w="18881" h="16180" extrusionOk="0">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31;p45"/>
            <p:cNvSpPr/>
            <p:nvPr/>
          </p:nvSpPr>
          <p:spPr>
            <a:xfrm>
              <a:off x="4964247" y="3277385"/>
              <a:ext cx="39281" cy="250185"/>
            </a:xfrm>
            <a:custGeom>
              <a:avLst/>
              <a:gdLst/>
              <a:ahLst/>
              <a:cxnLst/>
              <a:rect l="l" t="t" r="r" b="b"/>
              <a:pathLst>
                <a:path w="1875" h="11942" extrusionOk="0">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32;p45"/>
            <p:cNvSpPr/>
            <p:nvPr/>
          </p:nvSpPr>
          <p:spPr>
            <a:xfrm>
              <a:off x="4898694" y="3140833"/>
              <a:ext cx="51726" cy="76970"/>
            </a:xfrm>
            <a:custGeom>
              <a:avLst/>
              <a:gdLst/>
              <a:ahLst/>
              <a:cxnLst/>
              <a:rect l="l" t="t" r="r" b="b"/>
              <a:pathLst>
                <a:path w="2469" h="3674" extrusionOk="0">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33;p45"/>
            <p:cNvSpPr/>
            <p:nvPr/>
          </p:nvSpPr>
          <p:spPr>
            <a:xfrm>
              <a:off x="3495903" y="4112012"/>
              <a:ext cx="696294" cy="338531"/>
            </a:xfrm>
            <a:custGeom>
              <a:avLst/>
              <a:gdLst/>
              <a:ahLst/>
              <a:cxnLst/>
              <a:rect l="l" t="t" r="r" b="b"/>
              <a:pathLst>
                <a:path w="33236" h="16159" extrusionOk="0">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34;p45"/>
            <p:cNvSpPr/>
            <p:nvPr/>
          </p:nvSpPr>
          <p:spPr>
            <a:xfrm>
              <a:off x="3740034" y="3628654"/>
              <a:ext cx="435634" cy="486438"/>
            </a:xfrm>
            <a:custGeom>
              <a:avLst/>
              <a:gdLst/>
              <a:ahLst/>
              <a:cxnLst/>
              <a:rect l="l" t="t" r="r" b="b"/>
              <a:pathLst>
                <a:path w="20794" h="23219" extrusionOk="0">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35;p45"/>
            <p:cNvSpPr/>
            <p:nvPr/>
          </p:nvSpPr>
          <p:spPr>
            <a:xfrm>
              <a:off x="3664195" y="4051634"/>
              <a:ext cx="226805" cy="161713"/>
            </a:xfrm>
            <a:custGeom>
              <a:avLst/>
              <a:gdLst/>
              <a:ahLst/>
              <a:cxnLst/>
              <a:rect l="l" t="t" r="r" b="b"/>
              <a:pathLst>
                <a:path w="10826" h="7719" extrusionOk="0">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36;p45"/>
            <p:cNvSpPr/>
            <p:nvPr/>
          </p:nvSpPr>
          <p:spPr>
            <a:xfrm>
              <a:off x="4011881" y="3438616"/>
              <a:ext cx="1215289" cy="1032186"/>
            </a:xfrm>
            <a:custGeom>
              <a:avLst/>
              <a:gdLst/>
              <a:ahLst/>
              <a:cxnLst/>
              <a:rect l="l" t="t" r="r" b="b"/>
              <a:pathLst>
                <a:path w="58009" h="49269" extrusionOk="0">
                  <a:moveTo>
                    <a:pt x="0" y="0"/>
                  </a:moveTo>
                  <a:lnTo>
                    <a:pt x="2035" y="47634"/>
                  </a:lnTo>
                  <a:lnTo>
                    <a:pt x="51137" y="49269"/>
                  </a:lnTo>
                  <a:lnTo>
                    <a:pt x="58008" y="130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37;p45"/>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38;p45"/>
            <p:cNvSpPr/>
            <p:nvPr/>
          </p:nvSpPr>
          <p:spPr>
            <a:xfrm>
              <a:off x="5083180" y="3465872"/>
              <a:ext cx="364111" cy="1004930"/>
            </a:xfrm>
            <a:custGeom>
              <a:avLst/>
              <a:gdLst/>
              <a:ahLst/>
              <a:cxnLst/>
              <a:rect l="l" t="t" r="r" b="b"/>
              <a:pathLst>
                <a:path w="17380" h="47968" extrusionOk="0">
                  <a:moveTo>
                    <a:pt x="6872" y="0"/>
                  </a:moveTo>
                  <a:lnTo>
                    <a:pt x="1" y="47968"/>
                  </a:lnTo>
                  <a:lnTo>
                    <a:pt x="13210" y="45966"/>
                  </a:lnTo>
                  <a:lnTo>
                    <a:pt x="17380" y="1668"/>
                  </a:lnTo>
                  <a:lnTo>
                    <a:pt x="68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39;p45"/>
            <p:cNvSpPr/>
            <p:nvPr/>
          </p:nvSpPr>
          <p:spPr>
            <a:xfrm>
              <a:off x="4114641" y="3539909"/>
              <a:ext cx="993721" cy="828908"/>
            </a:xfrm>
            <a:custGeom>
              <a:avLst/>
              <a:gdLst/>
              <a:ahLst/>
              <a:cxnLst/>
              <a:rect l="l" t="t" r="r" b="b"/>
              <a:pathLst>
                <a:path w="47433" h="39566" extrusionOk="0">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40;p45"/>
            <p:cNvSpPr/>
            <p:nvPr/>
          </p:nvSpPr>
          <p:spPr>
            <a:xfrm>
              <a:off x="4220815" y="3721630"/>
              <a:ext cx="123731" cy="147488"/>
            </a:xfrm>
            <a:custGeom>
              <a:avLst/>
              <a:gdLst/>
              <a:ahLst/>
              <a:cxnLst/>
              <a:rect l="l" t="t" r="r" b="b"/>
              <a:pathLst>
                <a:path w="5906" h="7040" extrusionOk="0">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41;p45"/>
            <p:cNvSpPr/>
            <p:nvPr/>
          </p:nvSpPr>
          <p:spPr>
            <a:xfrm>
              <a:off x="4366879" y="3726532"/>
              <a:ext cx="141182" cy="147467"/>
            </a:xfrm>
            <a:custGeom>
              <a:avLst/>
              <a:gdLst/>
              <a:ahLst/>
              <a:cxnLst/>
              <a:rect l="l" t="t" r="r" b="b"/>
              <a:pathLst>
                <a:path w="6739" h="7039" extrusionOk="0">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42;p45"/>
            <p:cNvSpPr/>
            <p:nvPr/>
          </p:nvSpPr>
          <p:spPr>
            <a:xfrm>
              <a:off x="4522726" y="3730722"/>
              <a:ext cx="141873" cy="148179"/>
            </a:xfrm>
            <a:custGeom>
              <a:avLst/>
              <a:gdLst/>
              <a:ahLst/>
              <a:cxnLst/>
              <a:rect l="l" t="t" r="r" b="b"/>
              <a:pathLst>
                <a:path w="6772" h="7073" extrusionOk="0">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43;p45"/>
            <p:cNvSpPr/>
            <p:nvPr/>
          </p:nvSpPr>
          <p:spPr>
            <a:xfrm>
              <a:off x="4668957" y="3735142"/>
              <a:ext cx="152893" cy="149478"/>
            </a:xfrm>
            <a:custGeom>
              <a:avLst/>
              <a:gdLst/>
              <a:ahLst/>
              <a:cxnLst/>
              <a:rect l="l" t="t" r="r" b="b"/>
              <a:pathLst>
                <a:path w="7298" h="7135" extrusionOk="0">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44;p45"/>
            <p:cNvSpPr/>
            <p:nvPr/>
          </p:nvSpPr>
          <p:spPr>
            <a:xfrm>
              <a:off x="4842779" y="3741197"/>
              <a:ext cx="141894" cy="148179"/>
            </a:xfrm>
            <a:custGeom>
              <a:avLst/>
              <a:gdLst/>
              <a:ahLst/>
              <a:cxnLst/>
              <a:rect l="l" t="t" r="r" b="b"/>
              <a:pathLst>
                <a:path w="6773" h="7073" extrusionOk="0">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945;p45"/>
            <p:cNvSpPr/>
            <p:nvPr/>
          </p:nvSpPr>
          <p:spPr>
            <a:xfrm>
              <a:off x="4213147" y="3989727"/>
              <a:ext cx="715610" cy="140051"/>
            </a:xfrm>
            <a:custGeom>
              <a:avLst/>
              <a:gdLst/>
              <a:ahLst/>
              <a:cxnLst/>
              <a:rect l="l" t="t" r="r" b="b"/>
              <a:pathLst>
                <a:path w="34158" h="6685" extrusionOk="0">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46;p45"/>
            <p:cNvSpPr/>
            <p:nvPr/>
          </p:nvSpPr>
          <p:spPr>
            <a:xfrm>
              <a:off x="3427648" y="4199646"/>
              <a:ext cx="103451" cy="292127"/>
            </a:xfrm>
            <a:custGeom>
              <a:avLst/>
              <a:gdLst/>
              <a:ahLst/>
              <a:cxnLst/>
              <a:rect l="l" t="t" r="r" b="b"/>
              <a:pathLst>
                <a:path w="4938" h="13944" extrusionOk="0">
                  <a:moveTo>
                    <a:pt x="1268" y="0"/>
                  </a:moveTo>
                  <a:lnTo>
                    <a:pt x="1" y="1368"/>
                  </a:lnTo>
                  <a:lnTo>
                    <a:pt x="2336" y="12709"/>
                  </a:lnTo>
                  <a:lnTo>
                    <a:pt x="4937" y="13943"/>
                  </a:lnTo>
                  <a:lnTo>
                    <a:pt x="1268"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47;p45"/>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948;p45"/>
            <p:cNvSpPr/>
            <p:nvPr/>
          </p:nvSpPr>
          <p:spPr>
            <a:xfrm>
              <a:off x="3454213" y="4199646"/>
              <a:ext cx="149562" cy="292127"/>
            </a:xfrm>
            <a:custGeom>
              <a:avLst/>
              <a:gdLst/>
              <a:ahLst/>
              <a:cxnLst/>
              <a:rect l="l" t="t" r="r" b="b"/>
              <a:pathLst>
                <a:path w="7139" h="13944" extrusionOk="0">
                  <a:moveTo>
                    <a:pt x="0" y="0"/>
                  </a:moveTo>
                  <a:lnTo>
                    <a:pt x="3669" y="13943"/>
                  </a:lnTo>
                  <a:lnTo>
                    <a:pt x="7139" y="11942"/>
                  </a:lnTo>
                  <a:lnTo>
                    <a:pt x="4170" y="260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49;p45"/>
            <p:cNvSpPr/>
            <p:nvPr/>
          </p:nvSpPr>
          <p:spPr>
            <a:xfrm>
              <a:off x="4657350" y="4307769"/>
              <a:ext cx="560035" cy="227328"/>
            </a:xfrm>
            <a:custGeom>
              <a:avLst/>
              <a:gdLst/>
              <a:ahLst/>
              <a:cxnLst/>
              <a:rect l="l" t="t" r="r" b="b"/>
              <a:pathLst>
                <a:path w="26732" h="10851" extrusionOk="0">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950;p45"/>
            <p:cNvSpPr/>
            <p:nvPr/>
          </p:nvSpPr>
          <p:spPr>
            <a:xfrm>
              <a:off x="4544388" y="4289794"/>
              <a:ext cx="213858" cy="303314"/>
            </a:xfrm>
            <a:custGeom>
              <a:avLst/>
              <a:gdLst/>
              <a:ahLst/>
              <a:cxnLst/>
              <a:rect l="l" t="t" r="r" b="b"/>
              <a:pathLst>
                <a:path w="10208" h="14478" extrusionOk="0">
                  <a:moveTo>
                    <a:pt x="0" y="0"/>
                  </a:moveTo>
                  <a:lnTo>
                    <a:pt x="601" y="14010"/>
                  </a:lnTo>
                  <a:lnTo>
                    <a:pt x="8173" y="14477"/>
                  </a:lnTo>
                  <a:lnTo>
                    <a:pt x="10208" y="40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951;p45"/>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952;p45"/>
            <p:cNvSpPr/>
            <p:nvPr/>
          </p:nvSpPr>
          <p:spPr>
            <a:xfrm>
              <a:off x="4715591" y="4298174"/>
              <a:ext cx="60818" cy="294934"/>
            </a:xfrm>
            <a:custGeom>
              <a:avLst/>
              <a:gdLst/>
              <a:ahLst/>
              <a:cxnLst/>
              <a:rect l="l" t="t" r="r" b="b"/>
              <a:pathLst>
                <a:path w="2903" h="14078" extrusionOk="0">
                  <a:moveTo>
                    <a:pt x="2036" y="0"/>
                  </a:moveTo>
                  <a:lnTo>
                    <a:pt x="1" y="14077"/>
                  </a:lnTo>
                  <a:lnTo>
                    <a:pt x="1802" y="12309"/>
                  </a:lnTo>
                  <a:lnTo>
                    <a:pt x="2903" y="3603"/>
                  </a:lnTo>
                  <a:lnTo>
                    <a:pt x="2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953;p45"/>
            <p:cNvSpPr/>
            <p:nvPr/>
          </p:nvSpPr>
          <p:spPr>
            <a:xfrm>
              <a:off x="5312310" y="3697432"/>
              <a:ext cx="361408" cy="784557"/>
            </a:xfrm>
            <a:custGeom>
              <a:avLst/>
              <a:gdLst/>
              <a:ahLst/>
              <a:cxnLst/>
              <a:rect l="l" t="t" r="r" b="b"/>
              <a:pathLst>
                <a:path w="17251" h="37449" extrusionOk="0">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954;p45"/>
            <p:cNvSpPr/>
            <p:nvPr/>
          </p:nvSpPr>
          <p:spPr>
            <a:xfrm>
              <a:off x="5667664" y="4420040"/>
              <a:ext cx="126245" cy="75231"/>
            </a:xfrm>
            <a:custGeom>
              <a:avLst/>
              <a:gdLst/>
              <a:ahLst/>
              <a:cxnLst/>
              <a:rect l="l" t="t" r="r" b="b"/>
              <a:pathLst>
                <a:path w="6026" h="3591" extrusionOk="0">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955;p45"/>
            <p:cNvSpPr/>
            <p:nvPr/>
          </p:nvSpPr>
          <p:spPr>
            <a:xfrm>
              <a:off x="5687671" y="4402568"/>
              <a:ext cx="311003" cy="138710"/>
            </a:xfrm>
            <a:custGeom>
              <a:avLst/>
              <a:gdLst/>
              <a:ahLst/>
              <a:cxnLst/>
              <a:rect l="l" t="t" r="r" b="b"/>
              <a:pathLst>
                <a:path w="14845" h="6621" extrusionOk="0">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956;p45"/>
            <p:cNvSpPr/>
            <p:nvPr/>
          </p:nvSpPr>
          <p:spPr>
            <a:xfrm>
              <a:off x="5252309" y="3620357"/>
              <a:ext cx="176818" cy="257077"/>
            </a:xfrm>
            <a:custGeom>
              <a:avLst/>
              <a:gdLst/>
              <a:ahLst/>
              <a:cxnLst/>
              <a:rect l="l" t="t" r="r" b="b"/>
              <a:pathLst>
                <a:path w="8440" h="12271" extrusionOk="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957;p45"/>
            <p:cNvSpPr/>
            <p:nvPr/>
          </p:nvSpPr>
          <p:spPr>
            <a:xfrm>
              <a:off x="4406705" y="4491060"/>
              <a:ext cx="48939" cy="82480"/>
            </a:xfrm>
            <a:custGeom>
              <a:avLst/>
              <a:gdLst/>
              <a:ahLst/>
              <a:cxnLst/>
              <a:rect l="l" t="t" r="r" b="b"/>
              <a:pathLst>
                <a:path w="2336" h="3937" extrusionOk="0">
                  <a:moveTo>
                    <a:pt x="1" y="0"/>
                  </a:moveTo>
                  <a:lnTo>
                    <a:pt x="668" y="1968"/>
                  </a:lnTo>
                  <a:lnTo>
                    <a:pt x="1" y="3936"/>
                  </a:lnTo>
                  <a:lnTo>
                    <a:pt x="1202" y="3936"/>
                  </a:lnTo>
                  <a:lnTo>
                    <a:pt x="2336" y="1968"/>
                  </a:lnTo>
                  <a:lnTo>
                    <a:pt x="1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958;p45"/>
            <p:cNvSpPr/>
            <p:nvPr/>
          </p:nvSpPr>
          <p:spPr>
            <a:xfrm>
              <a:off x="4357095" y="4502939"/>
              <a:ext cx="51034" cy="60106"/>
            </a:xfrm>
            <a:custGeom>
              <a:avLst/>
              <a:gdLst/>
              <a:ahLst/>
              <a:cxnLst/>
              <a:rect l="l" t="t" r="r" b="b"/>
              <a:pathLst>
                <a:path w="2436" h="2869" extrusionOk="0">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959;p45"/>
            <p:cNvSpPr/>
            <p:nvPr/>
          </p:nvSpPr>
          <p:spPr>
            <a:xfrm>
              <a:off x="4340335" y="4491060"/>
              <a:ext cx="95050" cy="82480"/>
            </a:xfrm>
            <a:custGeom>
              <a:avLst/>
              <a:gdLst/>
              <a:ahLst/>
              <a:cxnLst/>
              <a:rect l="l" t="t" r="r" b="b"/>
              <a:pathLst>
                <a:path w="4537" h="3937" extrusionOk="0">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960;p45"/>
            <p:cNvSpPr/>
            <p:nvPr/>
          </p:nvSpPr>
          <p:spPr>
            <a:xfrm>
              <a:off x="6065735" y="4427456"/>
              <a:ext cx="36369" cy="60818"/>
            </a:xfrm>
            <a:custGeom>
              <a:avLst/>
              <a:gdLst/>
              <a:ahLst/>
              <a:cxnLst/>
              <a:rect l="l" t="t" r="r" b="b"/>
              <a:pathLst>
                <a:path w="1736" h="2903" extrusionOk="0">
                  <a:moveTo>
                    <a:pt x="835" y="1"/>
                  </a:moveTo>
                  <a:lnTo>
                    <a:pt x="1" y="1468"/>
                  </a:lnTo>
                  <a:lnTo>
                    <a:pt x="835" y="2903"/>
                  </a:lnTo>
                  <a:lnTo>
                    <a:pt x="1735" y="2903"/>
                  </a:lnTo>
                  <a:lnTo>
                    <a:pt x="1202" y="1468"/>
                  </a:ln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961;p45"/>
            <p:cNvSpPr/>
            <p:nvPr/>
          </p:nvSpPr>
          <p:spPr>
            <a:xfrm>
              <a:off x="6100680" y="4436548"/>
              <a:ext cx="37752" cy="44037"/>
            </a:xfrm>
            <a:custGeom>
              <a:avLst/>
              <a:gdLst/>
              <a:ahLst/>
              <a:cxnLst/>
              <a:rect l="l" t="t" r="r" b="b"/>
              <a:pathLst>
                <a:path w="1802" h="2102" extrusionOk="0">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962;p45"/>
            <p:cNvSpPr/>
            <p:nvPr/>
          </p:nvSpPr>
          <p:spPr>
            <a:xfrm>
              <a:off x="6080421" y="4427456"/>
              <a:ext cx="69910" cy="60818"/>
            </a:xfrm>
            <a:custGeom>
              <a:avLst/>
              <a:gdLst/>
              <a:ahLst/>
              <a:cxnLst/>
              <a:rect l="l" t="t" r="r" b="b"/>
              <a:pathLst>
                <a:path w="3337" h="2903" extrusionOk="0">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963;p45"/>
            <p:cNvSpPr/>
            <p:nvPr/>
          </p:nvSpPr>
          <p:spPr>
            <a:xfrm>
              <a:off x="5410230" y="4491752"/>
              <a:ext cx="76907" cy="37061"/>
            </a:xfrm>
            <a:custGeom>
              <a:avLst/>
              <a:gdLst/>
              <a:ahLst/>
              <a:cxnLst/>
              <a:rect l="l" t="t" r="r" b="b"/>
              <a:pathLst>
                <a:path w="3671" h="1769" extrusionOk="0">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964;p45"/>
            <p:cNvSpPr/>
            <p:nvPr/>
          </p:nvSpPr>
          <p:spPr>
            <a:xfrm>
              <a:off x="5355027" y="4473504"/>
              <a:ext cx="90357" cy="78060"/>
            </a:xfrm>
            <a:custGeom>
              <a:avLst/>
              <a:gdLst/>
              <a:ahLst/>
              <a:cxnLst/>
              <a:rect l="l" t="t" r="r" b="b"/>
              <a:pathLst>
                <a:path w="4313" h="3726" extrusionOk="0">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965;p45"/>
            <p:cNvSpPr/>
            <p:nvPr/>
          </p:nvSpPr>
          <p:spPr>
            <a:xfrm>
              <a:off x="5375998" y="4467994"/>
              <a:ext cx="48227" cy="84575"/>
            </a:xfrm>
            <a:custGeom>
              <a:avLst/>
              <a:gdLst/>
              <a:ahLst/>
              <a:cxnLst/>
              <a:rect l="l" t="t" r="r" b="b"/>
              <a:pathLst>
                <a:path w="2302" h="4037" extrusionOk="0">
                  <a:moveTo>
                    <a:pt x="1802" y="0"/>
                  </a:moveTo>
                  <a:lnTo>
                    <a:pt x="0" y="3803"/>
                  </a:lnTo>
                  <a:lnTo>
                    <a:pt x="501" y="4037"/>
                  </a:lnTo>
                  <a:lnTo>
                    <a:pt x="2302" y="234"/>
                  </a:lnTo>
                  <a:lnTo>
                    <a:pt x="1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462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000"/>
                                        <p:tgtEl>
                                          <p:spTgt spid="175"/>
                                        </p:tgtEl>
                                      </p:cBhvr>
                                    </p:animEffect>
                                    <p:anim calcmode="lin" valueType="num">
                                      <p:cBhvr>
                                        <p:cTn id="13" dur="1000" fill="hold"/>
                                        <p:tgtEl>
                                          <p:spTgt spid="175"/>
                                        </p:tgtEl>
                                        <p:attrNameLst>
                                          <p:attrName>ppt_x</p:attrName>
                                        </p:attrNameLst>
                                      </p:cBhvr>
                                      <p:tavLst>
                                        <p:tav tm="0">
                                          <p:val>
                                            <p:strVal val="#ppt_x"/>
                                          </p:val>
                                        </p:tav>
                                        <p:tav tm="100000">
                                          <p:val>
                                            <p:strVal val="#ppt_x"/>
                                          </p:val>
                                        </p:tav>
                                      </p:tavLst>
                                    </p:anim>
                                    <p:anim calcmode="lin" valueType="num">
                                      <p:cBhvr>
                                        <p:cTn id="14" dur="1000" fill="hold"/>
                                        <p:tgtEl>
                                          <p:spTgt spid="17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1000"/>
                                        <p:tgtEl>
                                          <p:spTgt spid="174"/>
                                        </p:tgtEl>
                                      </p:cBhvr>
                                    </p:animEffect>
                                    <p:anim calcmode="lin" valueType="num">
                                      <p:cBhvr>
                                        <p:cTn id="18" dur="1000" fill="hold"/>
                                        <p:tgtEl>
                                          <p:spTgt spid="174"/>
                                        </p:tgtEl>
                                        <p:attrNameLst>
                                          <p:attrName>ppt_x</p:attrName>
                                        </p:attrNameLst>
                                      </p:cBhvr>
                                      <p:tavLst>
                                        <p:tav tm="0">
                                          <p:val>
                                            <p:strVal val="#ppt_x"/>
                                          </p:val>
                                        </p:tav>
                                        <p:tav tm="100000">
                                          <p:val>
                                            <p:strVal val="#ppt_x"/>
                                          </p:val>
                                        </p:tav>
                                      </p:tavLst>
                                    </p:anim>
                                    <p:anim calcmode="lin" valueType="num">
                                      <p:cBhvr>
                                        <p:cTn id="19"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7"/>
                                        </p:tgtEl>
                                        <p:attrNameLst>
                                          <p:attrName>style.visibility</p:attrName>
                                        </p:attrNameLst>
                                      </p:cBhvr>
                                      <p:to>
                                        <p:strVal val="visible"/>
                                      </p:to>
                                    </p:set>
                                    <p:animEffect transition="in" filter="wipe(left)">
                                      <p:cBhvr>
                                        <p:cTn id="24" dur="500"/>
                                        <p:tgtEl>
                                          <p:spTgt spid="18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2.77778E-7 -4.32099E-6 L -0.00347 0.57161 " pathEditMode="relative" rAng="0" ptsTypes="AA">
                                      <p:cBhvr>
                                        <p:cTn id="28" dur="2000" fill="hold"/>
                                        <p:tgtEl>
                                          <p:spTgt spid="189"/>
                                        </p:tgtEl>
                                        <p:attrNameLst>
                                          <p:attrName>ppt_x</p:attrName>
                                          <p:attrName>ppt_y</p:attrName>
                                        </p:attrNameLst>
                                      </p:cBhvr>
                                      <p:rCtr x="-174" y="28580"/>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16"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NHẬN XÉT – ĐÁNH GIÁ</a:t>
            </a:r>
            <a:endParaRPr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8" name="Straight Connector 17"/>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nvGrpSpPr>
          <p:cNvPr id="71" name="Google Shape;823;p41"/>
          <p:cNvGrpSpPr/>
          <p:nvPr/>
        </p:nvGrpSpPr>
        <p:grpSpPr>
          <a:xfrm>
            <a:off x="110394" y="1263317"/>
            <a:ext cx="3382053" cy="3380397"/>
            <a:chOff x="719878" y="1032266"/>
            <a:chExt cx="3382053" cy="3078966"/>
          </a:xfrm>
        </p:grpSpPr>
        <p:sp>
          <p:nvSpPr>
            <p:cNvPr id="72" name="Google Shape;824;p41"/>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25;p41"/>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6;p41"/>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27;p41"/>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28;p41"/>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29;p41"/>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30;p41"/>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31;p41"/>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32;p41"/>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33;p41"/>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34;p41"/>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5;p41"/>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36;p41"/>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37;p41"/>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38;p41"/>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39;p41"/>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40;p41"/>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41;p41"/>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42;p41"/>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43;p41"/>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44;p41"/>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45;p41"/>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46;p41"/>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7;p41"/>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48;p41"/>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49;p41"/>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50;p41"/>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51;p41"/>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52;p41"/>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p:cNvSpPr/>
          <p:nvPr/>
        </p:nvSpPr>
        <p:spPr>
          <a:xfrm>
            <a:off x="3643414" y="1685603"/>
            <a:ext cx="4572000" cy="3231654"/>
          </a:xfrm>
          <a:prstGeom prst="rect">
            <a:avLst/>
          </a:prstGeom>
        </p:spPr>
        <p:txBody>
          <a:bodyPr>
            <a:spAutoFit/>
          </a:bodyPr>
          <a:lstStyle/>
          <a:p>
            <a:r>
              <a:rPr lang="en-US" sz="1600" b="1" smtClean="0">
                <a:latin typeface="Calibri" panose="020F0502020204030204" pitchFamily="34" charset="0"/>
                <a:ea typeface="Open Sans ExtraBold" panose="020B0906030804020204" pitchFamily="34" charset="0"/>
                <a:cs typeface="Calibri" panose="020F0502020204030204" pitchFamily="34" charset="0"/>
              </a:rPr>
              <a:t>	Làm được:</a:t>
            </a:r>
          </a:p>
          <a:p>
            <a:pPr marL="285750" indent="-285750">
              <a:buFont typeface="Wingdings" panose="05000000000000000000" pitchFamily="2" charset="2"/>
              <a:buChar char="q"/>
            </a:pPr>
            <a:r>
              <a:rPr lang="en-US" sz="1600" smtClean="0">
                <a:latin typeface="Calibri" panose="020F0502020204030204" pitchFamily="34" charset="0"/>
                <a:ea typeface="Open Sans ExtraBold" panose="020B0906030804020204" pitchFamily="34" charset="0"/>
                <a:cs typeface="Calibri" panose="020F0502020204030204" pitchFamily="34" charset="0"/>
              </a:rPr>
              <a:t>Những </a:t>
            </a:r>
            <a:r>
              <a:rPr lang="en-US" sz="1600">
                <a:latin typeface="Calibri" panose="020F0502020204030204" pitchFamily="34" charset="0"/>
                <a:ea typeface="Open Sans ExtraBold" panose="020B0906030804020204" pitchFamily="34" charset="0"/>
                <a:cs typeface="Calibri" panose="020F0502020204030204" pitchFamily="34" charset="0"/>
              </a:rPr>
              <a:t>khái niệm về Cân bằng tải </a:t>
            </a:r>
            <a:r>
              <a:rPr lang="en-US" sz="1600" smtClean="0">
                <a:latin typeface="Calibri" panose="020F0502020204030204" pitchFamily="34" charset="0"/>
                <a:ea typeface="Open Sans ExtraBold" panose="020B0906030804020204" pitchFamily="34" charset="0"/>
                <a:cs typeface="Calibri" panose="020F0502020204030204" pitchFamily="34" charset="0"/>
              </a:rPr>
              <a:t>server</a:t>
            </a:r>
          </a:p>
          <a:p>
            <a:pPr marL="285750" indent="-285750">
              <a:buFont typeface="Wingdings" panose="05000000000000000000" pitchFamily="2" charset="2"/>
              <a:buChar char="q"/>
            </a:pPr>
            <a:r>
              <a:rPr lang="en-US" sz="1600" smtClean="0">
                <a:latin typeface="Calibri" panose="020F0502020204030204" pitchFamily="34" charset="0"/>
                <a:ea typeface="Open Sans ExtraBold" panose="020B0906030804020204" pitchFamily="34" charset="0"/>
                <a:cs typeface="Calibri" panose="020F0502020204030204" pitchFamily="34" charset="0"/>
              </a:rPr>
              <a:t>Xây </a:t>
            </a:r>
            <a:r>
              <a:rPr lang="en-US" sz="1600">
                <a:latin typeface="Calibri" panose="020F0502020204030204" pitchFamily="34" charset="0"/>
                <a:ea typeface="Open Sans ExtraBold" panose="020B0906030804020204" pitchFamily="34" charset="0"/>
                <a:cs typeface="Calibri" panose="020F0502020204030204" pitchFamily="34" charset="0"/>
              </a:rPr>
              <a:t>dựng hệ thống mý chủ quản trị miền chạy song song mạng tính sẵn sàng cho hệ thống mạng </a:t>
            </a:r>
            <a:endParaRPr lang="en-US" sz="1600" smtClean="0">
              <a:latin typeface="Calibri" panose="020F0502020204030204" pitchFamily="34" charset="0"/>
              <a:ea typeface="Open Sans ExtraBold" panose="020B0906030804020204" pitchFamily="34" charset="0"/>
              <a:cs typeface="Calibri" panose="020F0502020204030204" pitchFamily="34" charset="0"/>
            </a:endParaRPr>
          </a:p>
          <a:p>
            <a:pPr marL="285750" indent="-285750">
              <a:buFont typeface="Wingdings" panose="05000000000000000000" pitchFamily="2" charset="2"/>
              <a:buChar char="q"/>
            </a:pPr>
            <a:r>
              <a:rPr lang="en-US" sz="1600" smtClean="0">
                <a:latin typeface="Calibri" panose="020F0502020204030204" pitchFamily="34" charset="0"/>
                <a:ea typeface="Open Sans ExtraBold" panose="020B0906030804020204" pitchFamily="34" charset="0"/>
                <a:cs typeface="Calibri" panose="020F0502020204030204" pitchFamily="34" charset="0"/>
              </a:rPr>
              <a:t>Xây </a:t>
            </a:r>
            <a:r>
              <a:rPr lang="en-US" sz="1600">
                <a:latin typeface="Calibri" panose="020F0502020204030204" pitchFamily="34" charset="0"/>
                <a:ea typeface="Open Sans ExtraBold" panose="020B0906030804020204" pitchFamily="34" charset="0"/>
                <a:cs typeface="Calibri" panose="020F0502020204030204" pitchFamily="34" charset="0"/>
              </a:rPr>
              <a:t>dựng và cấu hình hai Web Server chạy song song nhằm đảm bảo tính ổn định và khả năng phân </a:t>
            </a:r>
            <a:r>
              <a:rPr lang="en-US" sz="1600" smtClean="0">
                <a:latin typeface="Calibri" panose="020F0502020204030204" pitchFamily="34" charset="0"/>
                <a:ea typeface="Open Sans ExtraBold" panose="020B0906030804020204" pitchFamily="34" charset="0"/>
                <a:cs typeface="Calibri" panose="020F0502020204030204" pitchFamily="34" charset="0"/>
              </a:rPr>
              <a:t>phối.</a:t>
            </a:r>
          </a:p>
          <a:p>
            <a:pPr lvl="1"/>
            <a:r>
              <a:rPr lang="en-US" sz="1600" b="1" smtClean="0">
                <a:latin typeface="Calibri" panose="020F0502020204030204" pitchFamily="34" charset="0"/>
                <a:ea typeface="Open Sans ExtraBold" panose="020B0906030804020204" pitchFamily="34" charset="0"/>
                <a:cs typeface="Calibri" panose="020F0502020204030204" pitchFamily="34" charset="0"/>
              </a:rPr>
              <a:t>	</a:t>
            </a:r>
          </a:p>
          <a:p>
            <a:pPr lvl="1"/>
            <a:r>
              <a:rPr lang="en-US" sz="1600" b="1">
                <a:latin typeface="Calibri" panose="020F0502020204030204" pitchFamily="34" charset="0"/>
                <a:ea typeface="Open Sans ExtraBold" panose="020B0906030804020204" pitchFamily="34" charset="0"/>
                <a:cs typeface="Calibri" panose="020F0502020204030204" pitchFamily="34" charset="0"/>
              </a:rPr>
              <a:t>	</a:t>
            </a:r>
            <a:r>
              <a:rPr lang="en-US" sz="1600" b="1" smtClean="0">
                <a:latin typeface="Calibri" panose="020F0502020204030204" pitchFamily="34" charset="0"/>
                <a:ea typeface="Open Sans ExtraBold" panose="020B0906030804020204" pitchFamily="34" charset="0"/>
                <a:cs typeface="Calibri" panose="020F0502020204030204" pitchFamily="34" charset="0"/>
              </a:rPr>
              <a:t>Hạn chế:</a:t>
            </a:r>
          </a:p>
          <a:p>
            <a:pPr marL="285750" indent="-285750">
              <a:buFont typeface="Wingdings" panose="05000000000000000000" pitchFamily="2" charset="2"/>
              <a:buChar char="q"/>
            </a:pPr>
            <a:r>
              <a:rPr lang="en-US" sz="1600" smtClean="0">
                <a:latin typeface="Calibri" panose="020F0502020204030204" pitchFamily="34" charset="0"/>
                <a:ea typeface="Open Sans ExtraBold" panose="020B0906030804020204" pitchFamily="34" charset="0"/>
                <a:cs typeface="Calibri" panose="020F0502020204030204" pitchFamily="34" charset="0"/>
              </a:rPr>
              <a:t>Vẫn </a:t>
            </a:r>
            <a:r>
              <a:rPr lang="en-US" sz="1600">
                <a:latin typeface="Calibri" panose="020F0502020204030204" pitchFamily="34" charset="0"/>
                <a:ea typeface="Open Sans ExtraBold" panose="020B0906030804020204" pitchFamily="34" charset="0"/>
                <a:cs typeface="Calibri" panose="020F0502020204030204" pitchFamily="34" charset="0"/>
              </a:rPr>
              <a:t>chưa khai thác hết được các ứng dụng của công nghệ cân bằng tải.</a:t>
            </a:r>
          </a:p>
          <a:p>
            <a:endParaRPr lang="en-US" smtClean="0"/>
          </a:p>
          <a:p>
            <a:endParaRPr lang="en-US"/>
          </a:p>
        </p:txBody>
      </p:sp>
      <p:sp>
        <p:nvSpPr>
          <p:cNvPr id="8" name="Rectangle 7"/>
          <p:cNvSpPr/>
          <p:nvPr/>
        </p:nvSpPr>
        <p:spPr>
          <a:xfrm>
            <a:off x="3641100" y="1940333"/>
            <a:ext cx="4572000" cy="2031325"/>
          </a:xfrm>
          <a:prstGeom prst="rect">
            <a:avLst/>
          </a:prstGeom>
        </p:spPr>
        <p:txBody>
          <a:bodyPr>
            <a:spAutoFit/>
          </a:bodyPr>
          <a:lstStyle/>
          <a:p>
            <a:r>
              <a:rPr lang="en-US" sz="1600" smtClean="0">
                <a:latin typeface="Calibri" panose="020F0502020204030204" pitchFamily="34" charset="0"/>
                <a:ea typeface="Calibri" panose="020F0502020204030204" pitchFamily="34" charset="0"/>
                <a:cs typeface="Calibri" panose="020F0502020204030204" pitchFamily="34" charset="0"/>
              </a:rPr>
              <a:t>	</a:t>
            </a:r>
            <a:r>
              <a:rPr lang="en-US" sz="1600" b="1" smtClean="0">
                <a:latin typeface="Calibri" panose="020F0502020204030204" pitchFamily="34" charset="0"/>
                <a:ea typeface="Calibri" panose="020F0502020204030204" pitchFamily="34" charset="0"/>
                <a:cs typeface="Calibri" panose="020F0502020204030204" pitchFamily="34" charset="0"/>
              </a:rPr>
              <a:t>Hướng phát triển </a:t>
            </a:r>
          </a:p>
          <a:p>
            <a:pPr marL="285750" indent="-285750">
              <a:buFont typeface="Wingdings" panose="05000000000000000000" pitchFamily="2" charset="2"/>
              <a:buChar char="q"/>
            </a:pPr>
            <a:r>
              <a:rPr lang="en-US" sz="1600" smtClean="0">
                <a:latin typeface="Calibri" panose="020F0502020204030204" pitchFamily="34" charset="0"/>
                <a:ea typeface="Calibri" panose="020F0502020204030204" pitchFamily="34" charset="0"/>
                <a:cs typeface="Calibri" panose="020F0502020204030204" pitchFamily="34" charset="0"/>
              </a:rPr>
              <a:t>Tìm </a:t>
            </a:r>
            <a:r>
              <a:rPr lang="en-US" sz="1600">
                <a:latin typeface="Calibri" panose="020F0502020204030204" pitchFamily="34" charset="0"/>
                <a:ea typeface="Calibri" panose="020F0502020204030204" pitchFamily="34" charset="0"/>
                <a:cs typeface="Calibri" panose="020F0502020204030204" pitchFamily="34" charset="0"/>
              </a:rPr>
              <a:t>hiểu thêm về các dịch vụ để cân bằng tải như cân bằng tải cho Mail Server, cân bằng tải cho VPN Server</a:t>
            </a:r>
            <a:r>
              <a:rPr lang="en-US" sz="1600" smtClean="0">
                <a:latin typeface="Calibri" panose="020F0502020204030204" pitchFamily="34" charset="0"/>
                <a:ea typeface="Calibri" panose="020F0502020204030204" pitchFamily="34" charset="0"/>
                <a:cs typeface="Calibri" panose="020F0502020204030204" pitchFamily="34" charset="0"/>
              </a:rPr>
              <a:t>....</a:t>
            </a:r>
          </a:p>
          <a:p>
            <a:pPr marL="285750" indent="-285750">
              <a:buFont typeface="Wingdings" panose="05000000000000000000" pitchFamily="2" charset="2"/>
              <a:buChar char="q"/>
            </a:pPr>
            <a:r>
              <a:rPr lang="en-US" sz="1600">
                <a:latin typeface="Calibri" panose="020F0502020204030204" pitchFamily="34" charset="0"/>
                <a:cs typeface="Calibri" panose="020F0502020204030204" pitchFamily="34" charset="0"/>
              </a:rPr>
              <a:t>Triển khai thêm các dịch vụ để hoàn chỉnh một mạng doạnh nghiệp như User Profile, RAID,VPN, Filewall</a:t>
            </a:r>
            <a:r>
              <a:rPr lang="en-US" sz="1600" smtClean="0">
                <a:latin typeface="Calibri" panose="020F0502020204030204" pitchFamily="34" charset="0"/>
                <a:cs typeface="Calibri" panose="020F0502020204030204" pitchFamily="34" charset="0"/>
              </a:rPr>
              <a:t>...</a:t>
            </a:r>
            <a:endParaRPr lang="en-US" sz="1600">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p:txBody>
      </p:sp>
      <p:grpSp>
        <p:nvGrpSpPr>
          <p:cNvPr id="273" name="Google Shape;261;p29"/>
          <p:cNvGrpSpPr/>
          <p:nvPr/>
        </p:nvGrpSpPr>
        <p:grpSpPr>
          <a:xfrm>
            <a:off x="9209238" y="1134066"/>
            <a:ext cx="4649753" cy="3856998"/>
            <a:chOff x="2215075" y="1064425"/>
            <a:chExt cx="1564475" cy="1527900"/>
          </a:xfrm>
        </p:grpSpPr>
        <p:sp>
          <p:nvSpPr>
            <p:cNvPr id="274" name="Google Shape;262;p29"/>
            <p:cNvSpPr/>
            <p:nvPr/>
          </p:nvSpPr>
          <p:spPr>
            <a:xfrm>
              <a:off x="3027325" y="2502225"/>
              <a:ext cx="151800" cy="55075"/>
            </a:xfrm>
            <a:custGeom>
              <a:avLst/>
              <a:gdLst/>
              <a:ahLst/>
              <a:cxnLst/>
              <a:rect l="l" t="t" r="r" b="b"/>
              <a:pathLst>
                <a:path w="6072" h="2203" extrusionOk="0">
                  <a:moveTo>
                    <a:pt x="5938" y="1"/>
                  </a:moveTo>
                  <a:lnTo>
                    <a:pt x="1" y="1802"/>
                  </a:lnTo>
                  <a:lnTo>
                    <a:pt x="134" y="2202"/>
                  </a:lnTo>
                  <a:lnTo>
                    <a:pt x="6072" y="401"/>
                  </a:lnTo>
                  <a:lnTo>
                    <a:pt x="5938" y="1"/>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63;p29"/>
            <p:cNvSpPr/>
            <p:nvPr/>
          </p:nvSpPr>
          <p:spPr>
            <a:xfrm>
              <a:off x="3219125" y="2465550"/>
              <a:ext cx="81750" cy="34200"/>
            </a:xfrm>
            <a:custGeom>
              <a:avLst/>
              <a:gdLst/>
              <a:ahLst/>
              <a:cxnLst/>
              <a:rect l="l" t="t" r="r" b="b"/>
              <a:pathLst>
                <a:path w="3270" h="1368" extrusionOk="0">
                  <a:moveTo>
                    <a:pt x="3170" y="0"/>
                  </a:moveTo>
                  <a:lnTo>
                    <a:pt x="1" y="967"/>
                  </a:lnTo>
                  <a:lnTo>
                    <a:pt x="101" y="1368"/>
                  </a:lnTo>
                  <a:lnTo>
                    <a:pt x="3270" y="400"/>
                  </a:lnTo>
                  <a:lnTo>
                    <a:pt x="317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64;p29"/>
            <p:cNvSpPr/>
            <p:nvPr/>
          </p:nvSpPr>
          <p:spPr>
            <a:xfrm>
              <a:off x="2563675" y="1747525"/>
              <a:ext cx="935675" cy="844800"/>
            </a:xfrm>
            <a:custGeom>
              <a:avLst/>
              <a:gdLst/>
              <a:ahLst/>
              <a:cxnLst/>
              <a:rect l="l" t="t" r="r" b="b"/>
              <a:pathLst>
                <a:path w="37427" h="33792" extrusionOk="0">
                  <a:moveTo>
                    <a:pt x="29922" y="1"/>
                  </a:moveTo>
                  <a:lnTo>
                    <a:pt x="0" y="9107"/>
                  </a:lnTo>
                  <a:lnTo>
                    <a:pt x="7506" y="33791"/>
                  </a:lnTo>
                  <a:lnTo>
                    <a:pt x="37427" y="24652"/>
                  </a:lnTo>
                  <a:lnTo>
                    <a:pt x="299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77" name="Google Shape;265;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66;p29"/>
            <p:cNvSpPr/>
            <p:nvPr/>
          </p:nvSpPr>
          <p:spPr>
            <a:xfrm>
              <a:off x="3311700" y="1662475"/>
              <a:ext cx="467850" cy="702175"/>
            </a:xfrm>
            <a:custGeom>
              <a:avLst/>
              <a:gdLst/>
              <a:ahLst/>
              <a:cxnLst/>
              <a:rect l="l" t="t" r="r" b="b"/>
              <a:pathLst>
                <a:path w="18714" h="28087" extrusionOk="0">
                  <a:moveTo>
                    <a:pt x="11175" y="0"/>
                  </a:moveTo>
                  <a:lnTo>
                    <a:pt x="1" y="3403"/>
                  </a:lnTo>
                  <a:lnTo>
                    <a:pt x="7506" y="28087"/>
                  </a:lnTo>
                  <a:lnTo>
                    <a:pt x="18714" y="24651"/>
                  </a:lnTo>
                  <a:lnTo>
                    <a:pt x="111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67;p29"/>
            <p:cNvSpPr/>
            <p:nvPr/>
          </p:nvSpPr>
          <p:spPr>
            <a:xfrm>
              <a:off x="3229150" y="1995200"/>
              <a:ext cx="403650" cy="298575"/>
            </a:xfrm>
            <a:custGeom>
              <a:avLst/>
              <a:gdLst/>
              <a:ahLst/>
              <a:cxnLst/>
              <a:rect l="l" t="t" r="r" b="b"/>
              <a:pathLst>
                <a:path w="16146" h="11943" extrusionOk="0">
                  <a:moveTo>
                    <a:pt x="13810" y="1"/>
                  </a:moveTo>
                  <a:lnTo>
                    <a:pt x="0" y="4170"/>
                  </a:lnTo>
                  <a:lnTo>
                    <a:pt x="2335" y="11943"/>
                  </a:lnTo>
                  <a:lnTo>
                    <a:pt x="16145" y="7773"/>
                  </a:lnTo>
                  <a:lnTo>
                    <a:pt x="13810"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68;p29"/>
            <p:cNvSpPr/>
            <p:nvPr/>
          </p:nvSpPr>
          <p:spPr>
            <a:xfrm>
              <a:off x="2672075" y="1993525"/>
              <a:ext cx="169325" cy="169325"/>
            </a:xfrm>
            <a:custGeom>
              <a:avLst/>
              <a:gdLst/>
              <a:ahLst/>
              <a:cxnLst/>
              <a:rect l="l" t="t" r="r" b="b"/>
              <a:pathLst>
                <a:path w="6773" h="6773" extrusionOk="0">
                  <a:moveTo>
                    <a:pt x="5204" y="1"/>
                  </a:moveTo>
                  <a:lnTo>
                    <a:pt x="1" y="1602"/>
                  </a:lnTo>
                  <a:lnTo>
                    <a:pt x="1602" y="6772"/>
                  </a:lnTo>
                  <a:lnTo>
                    <a:pt x="6772" y="5205"/>
                  </a:lnTo>
                  <a:lnTo>
                    <a:pt x="5204" y="1"/>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69;p29"/>
            <p:cNvSpPr/>
            <p:nvPr/>
          </p:nvSpPr>
          <p:spPr>
            <a:xfrm>
              <a:off x="2831350" y="1945175"/>
              <a:ext cx="168500" cy="169300"/>
            </a:xfrm>
            <a:custGeom>
              <a:avLst/>
              <a:gdLst/>
              <a:ahLst/>
              <a:cxnLst/>
              <a:rect l="l" t="t" r="r" b="b"/>
              <a:pathLst>
                <a:path w="6740" h="6772" extrusionOk="0">
                  <a:moveTo>
                    <a:pt x="5171" y="0"/>
                  </a:moveTo>
                  <a:lnTo>
                    <a:pt x="1" y="1601"/>
                  </a:lnTo>
                  <a:lnTo>
                    <a:pt x="1569" y="6772"/>
                  </a:lnTo>
                  <a:lnTo>
                    <a:pt x="6739" y="5204"/>
                  </a:lnTo>
                  <a:lnTo>
                    <a:pt x="5171" y="0"/>
                  </a:lnTo>
                  <a:close/>
                </a:path>
              </a:pathLst>
            </a:custGeom>
            <a:solidFill>
              <a:srgbClr val="1A2327">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70;p29"/>
            <p:cNvSpPr/>
            <p:nvPr/>
          </p:nvSpPr>
          <p:spPr>
            <a:xfrm>
              <a:off x="2827200" y="1103350"/>
              <a:ext cx="231025" cy="339150"/>
            </a:xfrm>
            <a:custGeom>
              <a:avLst/>
              <a:gdLst/>
              <a:ahLst/>
              <a:cxnLst/>
              <a:rect l="l" t="t" r="r" b="b"/>
              <a:pathLst>
                <a:path w="9241" h="13566" extrusionOk="0">
                  <a:moveTo>
                    <a:pt x="4145" y="1"/>
                  </a:moveTo>
                  <a:cubicBezTo>
                    <a:pt x="3944" y="1"/>
                    <a:pt x="3740" y="17"/>
                    <a:pt x="3536" y="49"/>
                  </a:cubicBezTo>
                  <a:cubicBezTo>
                    <a:pt x="1434" y="383"/>
                    <a:pt x="0" y="2384"/>
                    <a:pt x="334" y="4486"/>
                  </a:cubicBezTo>
                  <a:lnTo>
                    <a:pt x="1268" y="10323"/>
                  </a:lnTo>
                  <a:cubicBezTo>
                    <a:pt x="1571" y="12234"/>
                    <a:pt x="3226" y="13566"/>
                    <a:pt x="5129" y="13566"/>
                  </a:cubicBezTo>
                  <a:cubicBezTo>
                    <a:pt x="5318" y="13566"/>
                    <a:pt x="5511" y="13553"/>
                    <a:pt x="5704" y="13525"/>
                  </a:cubicBezTo>
                  <a:cubicBezTo>
                    <a:pt x="7806" y="13159"/>
                    <a:pt x="9240" y="11190"/>
                    <a:pt x="8906" y="9089"/>
                  </a:cubicBezTo>
                  <a:lnTo>
                    <a:pt x="7972" y="3251"/>
                  </a:lnTo>
                  <a:cubicBezTo>
                    <a:pt x="7671" y="1354"/>
                    <a:pt x="6011" y="1"/>
                    <a:pt x="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71;p29"/>
            <p:cNvSpPr/>
            <p:nvPr/>
          </p:nvSpPr>
          <p:spPr>
            <a:xfrm>
              <a:off x="2875550" y="1207050"/>
              <a:ext cx="147100" cy="123650"/>
            </a:xfrm>
            <a:custGeom>
              <a:avLst/>
              <a:gdLst/>
              <a:ahLst/>
              <a:cxnLst/>
              <a:rect l="l" t="t" r="r" b="b"/>
              <a:pathLst>
                <a:path w="5884" h="4946" extrusionOk="0">
                  <a:moveTo>
                    <a:pt x="2699" y="1"/>
                  </a:moveTo>
                  <a:cubicBezTo>
                    <a:pt x="2559" y="1"/>
                    <a:pt x="2416" y="13"/>
                    <a:pt x="2269" y="37"/>
                  </a:cubicBezTo>
                  <a:cubicBezTo>
                    <a:pt x="901" y="238"/>
                    <a:pt x="1" y="1539"/>
                    <a:pt x="201" y="2873"/>
                  </a:cubicBezTo>
                  <a:cubicBezTo>
                    <a:pt x="423" y="4183"/>
                    <a:pt x="1534" y="4946"/>
                    <a:pt x="2666" y="4946"/>
                  </a:cubicBezTo>
                  <a:cubicBezTo>
                    <a:pt x="3407" y="4946"/>
                    <a:pt x="4156" y="4619"/>
                    <a:pt x="4671" y="3907"/>
                  </a:cubicBezTo>
                  <a:cubicBezTo>
                    <a:pt x="5884" y="2258"/>
                    <a:pt x="4632" y="1"/>
                    <a:pt x="26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72;p29"/>
            <p:cNvSpPr/>
            <p:nvPr/>
          </p:nvSpPr>
          <p:spPr>
            <a:xfrm>
              <a:off x="2898900" y="1229075"/>
              <a:ext cx="95375" cy="80750"/>
            </a:xfrm>
            <a:custGeom>
              <a:avLst/>
              <a:gdLst/>
              <a:ahLst/>
              <a:cxnLst/>
              <a:rect l="l" t="t" r="r" b="b"/>
              <a:pathLst>
                <a:path w="3815" h="3230" extrusionOk="0">
                  <a:moveTo>
                    <a:pt x="1748" y="1"/>
                  </a:moveTo>
                  <a:cubicBezTo>
                    <a:pt x="1657" y="1"/>
                    <a:pt x="1564" y="8"/>
                    <a:pt x="1469" y="24"/>
                  </a:cubicBezTo>
                  <a:cubicBezTo>
                    <a:pt x="601" y="157"/>
                    <a:pt x="1" y="991"/>
                    <a:pt x="134" y="1858"/>
                  </a:cubicBezTo>
                  <a:cubicBezTo>
                    <a:pt x="276" y="2728"/>
                    <a:pt x="994" y="3230"/>
                    <a:pt x="1731" y="3230"/>
                  </a:cubicBezTo>
                  <a:cubicBezTo>
                    <a:pt x="2209" y="3230"/>
                    <a:pt x="2695" y="3018"/>
                    <a:pt x="3036" y="2559"/>
                  </a:cubicBezTo>
                  <a:cubicBezTo>
                    <a:pt x="3815" y="1469"/>
                    <a:pt x="3023"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73;p29"/>
            <p:cNvSpPr/>
            <p:nvPr/>
          </p:nvSpPr>
          <p:spPr>
            <a:xfrm>
              <a:off x="2940050" y="1241475"/>
              <a:ext cx="27000" cy="24750"/>
            </a:xfrm>
            <a:custGeom>
              <a:avLst/>
              <a:gdLst/>
              <a:ahLst/>
              <a:cxnLst/>
              <a:rect l="l" t="t" r="r" b="b"/>
              <a:pathLst>
                <a:path w="1080" h="990" extrusionOk="0">
                  <a:moveTo>
                    <a:pt x="548" y="1"/>
                  </a:moveTo>
                  <a:cubicBezTo>
                    <a:pt x="276" y="1"/>
                    <a:pt x="0" y="209"/>
                    <a:pt x="56" y="562"/>
                  </a:cubicBezTo>
                  <a:cubicBezTo>
                    <a:pt x="100" y="857"/>
                    <a:pt x="315" y="989"/>
                    <a:pt x="532" y="989"/>
                  </a:cubicBezTo>
                  <a:cubicBezTo>
                    <a:pt x="804" y="989"/>
                    <a:pt x="1079" y="781"/>
                    <a:pt x="1023" y="428"/>
                  </a:cubicBezTo>
                  <a:cubicBezTo>
                    <a:pt x="979" y="133"/>
                    <a:pt x="764"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74;p29"/>
            <p:cNvSpPr/>
            <p:nvPr/>
          </p:nvSpPr>
          <p:spPr>
            <a:xfrm>
              <a:off x="2920975" y="1282550"/>
              <a:ext cx="13825" cy="12350"/>
            </a:xfrm>
            <a:custGeom>
              <a:avLst/>
              <a:gdLst/>
              <a:ahLst/>
              <a:cxnLst/>
              <a:rect l="l" t="t" r="r" b="b"/>
              <a:pathLst>
                <a:path w="553" h="494" extrusionOk="0">
                  <a:moveTo>
                    <a:pt x="281" y="0"/>
                  </a:moveTo>
                  <a:cubicBezTo>
                    <a:pt x="143" y="0"/>
                    <a:pt x="0" y="103"/>
                    <a:pt x="18" y="286"/>
                  </a:cubicBezTo>
                  <a:cubicBezTo>
                    <a:pt x="47" y="402"/>
                    <a:pt x="152" y="493"/>
                    <a:pt x="266" y="493"/>
                  </a:cubicBezTo>
                  <a:cubicBezTo>
                    <a:pt x="284" y="493"/>
                    <a:pt x="301" y="491"/>
                    <a:pt x="319" y="487"/>
                  </a:cubicBezTo>
                  <a:cubicBezTo>
                    <a:pt x="452" y="487"/>
                    <a:pt x="552" y="353"/>
                    <a:pt x="519" y="220"/>
                  </a:cubicBezTo>
                  <a:cubicBezTo>
                    <a:pt x="504" y="69"/>
                    <a:pt x="394" y="0"/>
                    <a:pt x="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75;p29"/>
            <p:cNvSpPr/>
            <p:nvPr/>
          </p:nvSpPr>
          <p:spPr>
            <a:xfrm>
              <a:off x="3205800" y="1195475"/>
              <a:ext cx="270200" cy="64225"/>
            </a:xfrm>
            <a:custGeom>
              <a:avLst/>
              <a:gdLst/>
              <a:ahLst/>
              <a:cxnLst/>
              <a:rect l="l" t="t" r="r" b="b"/>
              <a:pathLst>
                <a:path w="10808" h="2569" extrusionOk="0">
                  <a:moveTo>
                    <a:pt x="10574" y="0"/>
                  </a:moveTo>
                  <a:lnTo>
                    <a:pt x="0" y="1034"/>
                  </a:lnTo>
                  <a:lnTo>
                    <a:pt x="267" y="2569"/>
                  </a:lnTo>
                  <a:lnTo>
                    <a:pt x="10808" y="1401"/>
                  </a:lnTo>
                  <a:lnTo>
                    <a:pt x="10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76;p29"/>
            <p:cNvSpPr/>
            <p:nvPr/>
          </p:nvSpPr>
          <p:spPr>
            <a:xfrm>
              <a:off x="3420950" y="1134975"/>
              <a:ext cx="105925" cy="154550"/>
            </a:xfrm>
            <a:custGeom>
              <a:avLst/>
              <a:gdLst/>
              <a:ahLst/>
              <a:cxnLst/>
              <a:rect l="l" t="t" r="r" b="b"/>
              <a:pathLst>
                <a:path w="4237" h="6182" extrusionOk="0">
                  <a:moveTo>
                    <a:pt x="1892" y="1"/>
                  </a:moveTo>
                  <a:cubicBezTo>
                    <a:pt x="1807" y="1"/>
                    <a:pt x="1721" y="6"/>
                    <a:pt x="1635" y="18"/>
                  </a:cubicBezTo>
                  <a:cubicBezTo>
                    <a:pt x="668" y="185"/>
                    <a:pt x="0" y="1086"/>
                    <a:pt x="167" y="2053"/>
                  </a:cubicBezTo>
                  <a:lnTo>
                    <a:pt x="567" y="4722"/>
                  </a:lnTo>
                  <a:cubicBezTo>
                    <a:pt x="717" y="5559"/>
                    <a:pt x="1456" y="6182"/>
                    <a:pt x="2304" y="6182"/>
                  </a:cubicBezTo>
                  <a:cubicBezTo>
                    <a:pt x="2402" y="6182"/>
                    <a:pt x="2502" y="6173"/>
                    <a:pt x="2602" y="6156"/>
                  </a:cubicBezTo>
                  <a:cubicBezTo>
                    <a:pt x="3570" y="6023"/>
                    <a:pt x="4237" y="5122"/>
                    <a:pt x="4070" y="4155"/>
                  </a:cubicBezTo>
                  <a:lnTo>
                    <a:pt x="3670" y="1486"/>
                  </a:lnTo>
                  <a:cubicBezTo>
                    <a:pt x="3518" y="605"/>
                    <a:pt x="2757"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77;p29"/>
            <p:cNvSpPr/>
            <p:nvPr/>
          </p:nvSpPr>
          <p:spPr>
            <a:xfrm>
              <a:off x="3026500" y="1186300"/>
              <a:ext cx="209350" cy="129275"/>
            </a:xfrm>
            <a:custGeom>
              <a:avLst/>
              <a:gdLst/>
              <a:ahLst/>
              <a:cxnLst/>
              <a:rect l="l" t="t" r="r" b="b"/>
              <a:pathLst>
                <a:path w="8374" h="5171" extrusionOk="0">
                  <a:moveTo>
                    <a:pt x="0" y="0"/>
                  </a:moveTo>
                  <a:lnTo>
                    <a:pt x="834" y="5171"/>
                  </a:lnTo>
                  <a:lnTo>
                    <a:pt x="7606" y="4070"/>
                  </a:lnTo>
                  <a:cubicBezTo>
                    <a:pt x="8073" y="4003"/>
                    <a:pt x="8373" y="3569"/>
                    <a:pt x="8306" y="3136"/>
                  </a:cubicBezTo>
                  <a:lnTo>
                    <a:pt x="8006" y="1134"/>
                  </a:lnTo>
                  <a:cubicBezTo>
                    <a:pt x="7939" y="734"/>
                    <a:pt x="7606" y="467"/>
                    <a:pt x="7206" y="43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78;p29"/>
            <p:cNvSpPr/>
            <p:nvPr/>
          </p:nvSpPr>
          <p:spPr>
            <a:xfrm>
              <a:off x="3439300" y="1088450"/>
              <a:ext cx="38625" cy="32875"/>
            </a:xfrm>
            <a:custGeom>
              <a:avLst/>
              <a:gdLst/>
              <a:ahLst/>
              <a:cxnLst/>
              <a:rect l="l" t="t" r="r" b="b"/>
              <a:pathLst>
                <a:path w="1545" h="1315" extrusionOk="0">
                  <a:moveTo>
                    <a:pt x="719" y="1"/>
                  </a:moveTo>
                  <a:cubicBezTo>
                    <a:pt x="681" y="1"/>
                    <a:pt x="641" y="4"/>
                    <a:pt x="601" y="11"/>
                  </a:cubicBezTo>
                  <a:cubicBezTo>
                    <a:pt x="234" y="45"/>
                    <a:pt x="0" y="378"/>
                    <a:pt x="67" y="745"/>
                  </a:cubicBezTo>
                  <a:cubicBezTo>
                    <a:pt x="107" y="1110"/>
                    <a:pt x="406" y="1315"/>
                    <a:pt x="709" y="1315"/>
                  </a:cubicBezTo>
                  <a:cubicBezTo>
                    <a:pt x="906" y="1315"/>
                    <a:pt x="1103" y="1229"/>
                    <a:pt x="1234" y="1045"/>
                  </a:cubicBezTo>
                  <a:cubicBezTo>
                    <a:pt x="1544" y="581"/>
                    <a:pt x="1221" y="1"/>
                    <a:pt x="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79;p29"/>
            <p:cNvSpPr/>
            <p:nvPr/>
          </p:nvSpPr>
          <p:spPr>
            <a:xfrm>
              <a:off x="3485150" y="1064425"/>
              <a:ext cx="158475" cy="46100"/>
            </a:xfrm>
            <a:custGeom>
              <a:avLst/>
              <a:gdLst/>
              <a:ahLst/>
              <a:cxnLst/>
              <a:rect l="l" t="t" r="r" b="b"/>
              <a:pathLst>
                <a:path w="6339" h="1844" extrusionOk="0">
                  <a:moveTo>
                    <a:pt x="5805" y="1"/>
                  </a:moveTo>
                  <a:cubicBezTo>
                    <a:pt x="5783" y="1"/>
                    <a:pt x="5761" y="2"/>
                    <a:pt x="5738" y="5"/>
                  </a:cubicBezTo>
                  <a:lnTo>
                    <a:pt x="468" y="839"/>
                  </a:lnTo>
                  <a:cubicBezTo>
                    <a:pt x="168" y="906"/>
                    <a:pt x="1" y="1139"/>
                    <a:pt x="34" y="1439"/>
                  </a:cubicBezTo>
                  <a:cubicBezTo>
                    <a:pt x="95" y="1683"/>
                    <a:pt x="296" y="1844"/>
                    <a:pt x="534" y="1844"/>
                  </a:cubicBezTo>
                  <a:cubicBezTo>
                    <a:pt x="556" y="1844"/>
                    <a:pt x="579" y="1842"/>
                    <a:pt x="601" y="1840"/>
                  </a:cubicBezTo>
                  <a:lnTo>
                    <a:pt x="5872" y="1006"/>
                  </a:lnTo>
                  <a:cubicBezTo>
                    <a:pt x="6139" y="972"/>
                    <a:pt x="6339" y="705"/>
                    <a:pt x="6305" y="439"/>
                  </a:cubicBezTo>
                  <a:cubicBezTo>
                    <a:pt x="6244" y="164"/>
                    <a:pt x="6043" y="1"/>
                    <a:pt x="5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80;p29"/>
            <p:cNvSpPr/>
            <p:nvPr/>
          </p:nvSpPr>
          <p:spPr>
            <a:xfrm>
              <a:off x="3270000" y="1099250"/>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872"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81;p29"/>
            <p:cNvSpPr/>
            <p:nvPr/>
          </p:nvSpPr>
          <p:spPr>
            <a:xfrm>
              <a:off x="2416900" y="1305550"/>
              <a:ext cx="265200" cy="92575"/>
            </a:xfrm>
            <a:custGeom>
              <a:avLst/>
              <a:gdLst/>
              <a:ahLst/>
              <a:cxnLst/>
              <a:rect l="l" t="t" r="r" b="b"/>
              <a:pathLst>
                <a:path w="10608" h="3703" extrusionOk="0">
                  <a:moveTo>
                    <a:pt x="10374" y="0"/>
                  </a:moveTo>
                  <a:lnTo>
                    <a:pt x="0" y="2302"/>
                  </a:lnTo>
                  <a:lnTo>
                    <a:pt x="234" y="3703"/>
                  </a:lnTo>
                  <a:lnTo>
                    <a:pt x="10608" y="1568"/>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82;p29"/>
            <p:cNvSpPr/>
            <p:nvPr/>
          </p:nvSpPr>
          <p:spPr>
            <a:xfrm>
              <a:off x="2366025" y="1303225"/>
              <a:ext cx="105100" cy="155375"/>
            </a:xfrm>
            <a:custGeom>
              <a:avLst/>
              <a:gdLst/>
              <a:ahLst/>
              <a:cxnLst/>
              <a:rect l="l" t="t" r="r" b="b"/>
              <a:pathLst>
                <a:path w="4204" h="6215" extrusionOk="0">
                  <a:moveTo>
                    <a:pt x="1899" y="1"/>
                  </a:moveTo>
                  <a:cubicBezTo>
                    <a:pt x="1801" y="1"/>
                    <a:pt x="1702" y="9"/>
                    <a:pt x="1602" y="27"/>
                  </a:cubicBezTo>
                  <a:cubicBezTo>
                    <a:pt x="634" y="193"/>
                    <a:pt x="1" y="1094"/>
                    <a:pt x="134" y="2061"/>
                  </a:cubicBezTo>
                  <a:lnTo>
                    <a:pt x="568" y="4697"/>
                  </a:lnTo>
                  <a:cubicBezTo>
                    <a:pt x="690" y="5581"/>
                    <a:pt x="1481" y="6215"/>
                    <a:pt x="2355" y="6215"/>
                  </a:cubicBezTo>
                  <a:cubicBezTo>
                    <a:pt x="2437" y="6215"/>
                    <a:pt x="2520" y="6209"/>
                    <a:pt x="2602" y="6198"/>
                  </a:cubicBezTo>
                  <a:cubicBezTo>
                    <a:pt x="3536" y="6031"/>
                    <a:pt x="4204" y="5130"/>
                    <a:pt x="4070" y="4163"/>
                  </a:cubicBezTo>
                  <a:lnTo>
                    <a:pt x="3637" y="1494"/>
                  </a:lnTo>
                  <a:cubicBezTo>
                    <a:pt x="3487" y="627"/>
                    <a:pt x="2748" y="1"/>
                    <a:pt x="1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83;p29"/>
            <p:cNvSpPr/>
            <p:nvPr/>
          </p:nvSpPr>
          <p:spPr>
            <a:xfrm>
              <a:off x="2653725" y="1216325"/>
              <a:ext cx="202675" cy="157000"/>
            </a:xfrm>
            <a:custGeom>
              <a:avLst/>
              <a:gdLst/>
              <a:ahLst/>
              <a:cxnLst/>
              <a:rect l="l" t="t" r="r" b="b"/>
              <a:pathLst>
                <a:path w="8107" h="6280" extrusionOk="0">
                  <a:moveTo>
                    <a:pt x="7273" y="0"/>
                  </a:moveTo>
                  <a:lnTo>
                    <a:pt x="568" y="2669"/>
                  </a:lnTo>
                  <a:cubicBezTo>
                    <a:pt x="201" y="2802"/>
                    <a:pt x="1" y="3202"/>
                    <a:pt x="68" y="3569"/>
                  </a:cubicBezTo>
                  <a:lnTo>
                    <a:pt x="368" y="5571"/>
                  </a:lnTo>
                  <a:cubicBezTo>
                    <a:pt x="429" y="5967"/>
                    <a:pt x="796" y="6280"/>
                    <a:pt x="1215" y="6280"/>
                  </a:cubicBezTo>
                  <a:cubicBezTo>
                    <a:pt x="1255" y="6280"/>
                    <a:pt x="1295" y="6277"/>
                    <a:pt x="1335" y="6271"/>
                  </a:cubicBezTo>
                  <a:lnTo>
                    <a:pt x="8107" y="5170"/>
                  </a:lnTo>
                  <a:lnTo>
                    <a:pt x="72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84;p29"/>
            <p:cNvSpPr/>
            <p:nvPr/>
          </p:nvSpPr>
          <p:spPr>
            <a:xfrm>
              <a:off x="2380200" y="1256250"/>
              <a:ext cx="39425" cy="33175"/>
            </a:xfrm>
            <a:custGeom>
              <a:avLst/>
              <a:gdLst/>
              <a:ahLst/>
              <a:cxnLst/>
              <a:rect l="l" t="t" r="r" b="b"/>
              <a:pathLst>
                <a:path w="1577" h="1327" extrusionOk="0">
                  <a:moveTo>
                    <a:pt x="837" y="1"/>
                  </a:moveTo>
                  <a:cubicBezTo>
                    <a:pt x="814" y="1"/>
                    <a:pt x="791" y="2"/>
                    <a:pt x="768" y="4"/>
                  </a:cubicBezTo>
                  <a:cubicBezTo>
                    <a:pt x="167" y="104"/>
                    <a:pt x="1" y="838"/>
                    <a:pt x="468" y="1205"/>
                  </a:cubicBezTo>
                  <a:cubicBezTo>
                    <a:pt x="585" y="1289"/>
                    <a:pt x="715" y="1326"/>
                    <a:pt x="843" y="1326"/>
                  </a:cubicBezTo>
                  <a:cubicBezTo>
                    <a:pt x="1222" y="1326"/>
                    <a:pt x="1577" y="996"/>
                    <a:pt x="1502" y="571"/>
                  </a:cubicBezTo>
                  <a:cubicBezTo>
                    <a:pt x="1439" y="228"/>
                    <a:pt x="1172"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85;p29"/>
            <p:cNvSpPr/>
            <p:nvPr/>
          </p:nvSpPr>
          <p:spPr>
            <a:xfrm>
              <a:off x="2215075" y="1267075"/>
              <a:ext cx="158475" cy="46100"/>
            </a:xfrm>
            <a:custGeom>
              <a:avLst/>
              <a:gdLst/>
              <a:ahLst/>
              <a:cxnLst/>
              <a:rect l="l" t="t" r="r" b="b"/>
              <a:pathLst>
                <a:path w="6339" h="1844" extrusionOk="0">
                  <a:moveTo>
                    <a:pt x="5773" y="1"/>
                  </a:moveTo>
                  <a:cubicBezTo>
                    <a:pt x="5750" y="1"/>
                    <a:pt x="5728" y="2"/>
                    <a:pt x="5705" y="5"/>
                  </a:cubicBezTo>
                  <a:lnTo>
                    <a:pt x="435" y="839"/>
                  </a:lnTo>
                  <a:cubicBezTo>
                    <a:pt x="168" y="872"/>
                    <a:pt x="1" y="1139"/>
                    <a:pt x="34" y="1406"/>
                  </a:cubicBezTo>
                  <a:cubicBezTo>
                    <a:pt x="65" y="1653"/>
                    <a:pt x="297" y="1843"/>
                    <a:pt x="543" y="1843"/>
                  </a:cubicBezTo>
                  <a:cubicBezTo>
                    <a:pt x="562" y="1843"/>
                    <a:pt x="582" y="1842"/>
                    <a:pt x="601" y="1839"/>
                  </a:cubicBezTo>
                  <a:lnTo>
                    <a:pt x="5872" y="1006"/>
                  </a:lnTo>
                  <a:cubicBezTo>
                    <a:pt x="6139" y="939"/>
                    <a:pt x="6339" y="705"/>
                    <a:pt x="6272" y="405"/>
                  </a:cubicBezTo>
                  <a:cubicBezTo>
                    <a:pt x="6242" y="161"/>
                    <a:pt x="6016" y="1"/>
                    <a:pt x="5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86;p29"/>
            <p:cNvSpPr/>
            <p:nvPr/>
          </p:nvSpPr>
          <p:spPr>
            <a:xfrm>
              <a:off x="2429400" y="1232675"/>
              <a:ext cx="158475" cy="46300"/>
            </a:xfrm>
            <a:custGeom>
              <a:avLst/>
              <a:gdLst/>
              <a:ahLst/>
              <a:cxnLst/>
              <a:rect l="l" t="t" r="r" b="b"/>
              <a:pathLst>
                <a:path w="6339" h="1852" extrusionOk="0">
                  <a:moveTo>
                    <a:pt x="5843" y="0"/>
                  </a:moveTo>
                  <a:cubicBezTo>
                    <a:pt x="5808" y="0"/>
                    <a:pt x="5773" y="4"/>
                    <a:pt x="5738" y="13"/>
                  </a:cubicBezTo>
                  <a:lnTo>
                    <a:pt x="468" y="847"/>
                  </a:lnTo>
                  <a:cubicBezTo>
                    <a:pt x="201" y="880"/>
                    <a:pt x="1" y="1147"/>
                    <a:pt x="34" y="1414"/>
                  </a:cubicBezTo>
                  <a:cubicBezTo>
                    <a:pt x="96" y="1661"/>
                    <a:pt x="301" y="1851"/>
                    <a:pt x="570" y="1851"/>
                  </a:cubicBezTo>
                  <a:cubicBezTo>
                    <a:pt x="591" y="1851"/>
                    <a:pt x="613" y="1850"/>
                    <a:pt x="635" y="1848"/>
                  </a:cubicBezTo>
                  <a:lnTo>
                    <a:pt x="5905" y="1014"/>
                  </a:lnTo>
                  <a:cubicBezTo>
                    <a:pt x="6172" y="947"/>
                    <a:pt x="6339" y="680"/>
                    <a:pt x="6305" y="413"/>
                  </a:cubicBezTo>
                  <a:cubicBezTo>
                    <a:pt x="6276" y="182"/>
                    <a:pt x="6071" y="0"/>
                    <a:pt x="5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87;p29"/>
            <p:cNvSpPr/>
            <p:nvPr/>
          </p:nvSpPr>
          <p:spPr>
            <a:xfrm>
              <a:off x="2963525" y="1466000"/>
              <a:ext cx="597550" cy="188150"/>
            </a:xfrm>
            <a:custGeom>
              <a:avLst/>
              <a:gdLst/>
              <a:ahLst/>
              <a:cxnLst/>
              <a:rect l="l" t="t" r="r" b="b"/>
              <a:pathLst>
                <a:path w="23902" h="7526" extrusionOk="0">
                  <a:moveTo>
                    <a:pt x="735" y="1"/>
                  </a:moveTo>
                  <a:cubicBezTo>
                    <a:pt x="181" y="1"/>
                    <a:pt x="1" y="839"/>
                    <a:pt x="585" y="1054"/>
                  </a:cubicBezTo>
                  <a:lnTo>
                    <a:pt x="23168" y="7526"/>
                  </a:lnTo>
                  <a:lnTo>
                    <a:pt x="23301" y="7526"/>
                  </a:lnTo>
                  <a:cubicBezTo>
                    <a:pt x="23534" y="7526"/>
                    <a:pt x="23735" y="7359"/>
                    <a:pt x="23801" y="7125"/>
                  </a:cubicBezTo>
                  <a:cubicBezTo>
                    <a:pt x="23901" y="6858"/>
                    <a:pt x="23735" y="6558"/>
                    <a:pt x="23434" y="6458"/>
                  </a:cubicBezTo>
                  <a:lnTo>
                    <a:pt x="885" y="20"/>
                  </a:lnTo>
                  <a:cubicBezTo>
                    <a:pt x="833" y="7"/>
                    <a:pt x="783"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88;p29"/>
            <p:cNvSpPr/>
            <p:nvPr/>
          </p:nvSpPr>
          <p:spPr>
            <a:xfrm>
              <a:off x="2960500" y="1464725"/>
              <a:ext cx="360400" cy="251125"/>
            </a:xfrm>
            <a:custGeom>
              <a:avLst/>
              <a:gdLst/>
              <a:ahLst/>
              <a:cxnLst/>
              <a:rect l="l" t="t" r="r" b="b"/>
              <a:pathLst>
                <a:path w="14416" h="10045" extrusionOk="0">
                  <a:moveTo>
                    <a:pt x="813" y="1"/>
                  </a:moveTo>
                  <a:cubicBezTo>
                    <a:pt x="331" y="1"/>
                    <a:pt x="0" y="715"/>
                    <a:pt x="539" y="1039"/>
                  </a:cubicBezTo>
                  <a:lnTo>
                    <a:pt x="13381" y="9945"/>
                  </a:lnTo>
                  <a:cubicBezTo>
                    <a:pt x="13448" y="10012"/>
                    <a:pt x="13582" y="10045"/>
                    <a:pt x="13682" y="10045"/>
                  </a:cubicBezTo>
                  <a:cubicBezTo>
                    <a:pt x="14215" y="10045"/>
                    <a:pt x="14416" y="9344"/>
                    <a:pt x="13982" y="9044"/>
                  </a:cubicBezTo>
                  <a:lnTo>
                    <a:pt x="1173" y="138"/>
                  </a:lnTo>
                  <a:cubicBezTo>
                    <a:pt x="1051" y="41"/>
                    <a:pt x="927"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89;p29"/>
            <p:cNvSpPr/>
            <p:nvPr/>
          </p:nvSpPr>
          <p:spPr>
            <a:xfrm>
              <a:off x="2563675" y="1465075"/>
              <a:ext cx="437400" cy="483450"/>
            </a:xfrm>
            <a:custGeom>
              <a:avLst/>
              <a:gdLst/>
              <a:ahLst/>
              <a:cxnLst/>
              <a:rect l="l" t="t" r="r" b="b"/>
              <a:pathLst>
                <a:path w="17496" h="19338" extrusionOk="0">
                  <a:moveTo>
                    <a:pt x="16707" y="0"/>
                  </a:moveTo>
                  <a:cubicBezTo>
                    <a:pt x="16570" y="0"/>
                    <a:pt x="16429" y="57"/>
                    <a:pt x="16312" y="191"/>
                  </a:cubicBezTo>
                  <a:lnTo>
                    <a:pt x="334" y="18437"/>
                  </a:lnTo>
                  <a:cubicBezTo>
                    <a:pt x="0" y="18804"/>
                    <a:pt x="267" y="19338"/>
                    <a:pt x="734" y="19338"/>
                  </a:cubicBezTo>
                  <a:cubicBezTo>
                    <a:pt x="901" y="19338"/>
                    <a:pt x="1068" y="19271"/>
                    <a:pt x="1168" y="19171"/>
                  </a:cubicBezTo>
                  <a:lnTo>
                    <a:pt x="17146" y="924"/>
                  </a:lnTo>
                  <a:cubicBezTo>
                    <a:pt x="17496" y="500"/>
                    <a:pt x="17116" y="0"/>
                    <a:pt x="16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Rectangle 9"/>
          <p:cNvSpPr/>
          <p:nvPr/>
        </p:nvSpPr>
        <p:spPr>
          <a:xfrm rot="20672707">
            <a:off x="10736603" y="3551891"/>
            <a:ext cx="2528256" cy="707886"/>
          </a:xfrm>
          <a:prstGeom prst="rect">
            <a:avLst/>
          </a:prstGeom>
        </p:spPr>
        <p:txBody>
          <a:bodyPr wrap="none">
            <a:spAutoFit/>
          </a:bodyPr>
          <a:lstStyle/>
          <a:p>
            <a:r>
              <a:rPr lang="en" sz="4000">
                <a:solidFill>
                  <a:srgbClr val="263238"/>
                </a:solidFill>
                <a:latin typeface="Poppins Black"/>
                <a:cs typeface="Poppins Black"/>
                <a:sym typeface="Poppins Black"/>
              </a:rPr>
              <a:t>Thanks !</a:t>
            </a:r>
            <a:endParaRPr lang="en-US"/>
          </a:p>
        </p:txBody>
      </p:sp>
    </p:spTree>
    <p:extLst>
      <p:ext uri="{BB962C8B-B14F-4D97-AF65-F5344CB8AC3E}">
        <p14:creationId xmlns:p14="http://schemas.microsoft.com/office/powerpoint/2010/main" val="23765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fill="hold"/>
                                        <p:tgtEl>
                                          <p:spTgt spid="71"/>
                                        </p:tgtEl>
                                        <p:attrNameLst>
                                          <p:attrName>ppt_x</p:attrName>
                                        </p:attrNameLst>
                                      </p:cBhvr>
                                      <p:tavLst>
                                        <p:tav tm="0">
                                          <p:val>
                                            <p:strVal val="#ppt_x"/>
                                          </p:val>
                                        </p:tav>
                                        <p:tav tm="100000">
                                          <p:val>
                                            <p:strVal val="#ppt_x"/>
                                          </p:val>
                                        </p:tav>
                                      </p:tavLst>
                                    </p:anim>
                                    <p:anim calcmode="lin" valueType="num">
                                      <p:cBhvr additive="base">
                                        <p:cTn id="13"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grpId="1" nodeType="clickEffect">
                                  <p:stCondLst>
                                    <p:cond delay="0"/>
                                  </p:stCondLst>
                                  <p:childTnLst>
                                    <p:animEffect transition="out" filter="randombar(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71"/>
                                        </p:tgtEl>
                                        <p:attrNameLst>
                                          <p:attrName>ppt_x</p:attrName>
                                        </p:attrNameLst>
                                      </p:cBhvr>
                                      <p:tavLst>
                                        <p:tav tm="0">
                                          <p:val>
                                            <p:strVal val="ppt_x"/>
                                          </p:val>
                                        </p:tav>
                                        <p:tav tm="100000">
                                          <p:val>
                                            <p:strVal val="ppt_x"/>
                                          </p:val>
                                        </p:tav>
                                      </p:tavLst>
                                    </p:anim>
                                    <p:anim calcmode="lin" valueType="num">
                                      <p:cBhvr additive="base">
                                        <p:cTn id="33" dur="500"/>
                                        <p:tgtEl>
                                          <p:spTgt spid="71"/>
                                        </p:tgtEl>
                                        <p:attrNameLst>
                                          <p:attrName>ppt_y</p:attrName>
                                        </p:attrNameLst>
                                      </p:cBhvr>
                                      <p:tavLst>
                                        <p:tav tm="0">
                                          <p:val>
                                            <p:strVal val="ppt_y"/>
                                          </p:val>
                                        </p:tav>
                                        <p:tav tm="100000">
                                          <p:val>
                                            <p:strVal val="1+ppt_h/2"/>
                                          </p:val>
                                        </p:tav>
                                      </p:tavLst>
                                    </p:anim>
                                    <p:set>
                                      <p:cBhvr>
                                        <p:cTn id="34" dur="1" fill="hold">
                                          <p:stCondLst>
                                            <p:cond delay="499"/>
                                          </p:stCondLst>
                                        </p:cTn>
                                        <p:tgtEl>
                                          <p:spTgt spid="71"/>
                                        </p:tgtEl>
                                        <p:attrNameLst>
                                          <p:attrName>style.visibility</p:attrName>
                                        </p:attrNameLst>
                                      </p:cBhvr>
                                      <p:to>
                                        <p:strVal val="hidden"/>
                                      </p:to>
                                    </p:set>
                                  </p:childTnLst>
                                </p:cTn>
                              </p:par>
                              <p:par>
                                <p:cTn id="35" presetID="2" presetClass="exit" presetSubtype="4" fill="hold" grpId="1" nodeType="with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1+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nodeType="clickEffect">
                                  <p:stCondLst>
                                    <p:cond delay="0"/>
                                  </p:stCondLst>
                                  <p:childTnLst>
                                    <p:animMotion origin="layout" path="M -3.05556E-6 7.40741E-7 L -0.86232 0.00247 " pathEditMode="relative" rAng="0" ptsTypes="AA">
                                      <p:cBhvr>
                                        <p:cTn id="42" dur="2000" fill="hold"/>
                                        <p:tgtEl>
                                          <p:spTgt spid="273"/>
                                        </p:tgtEl>
                                        <p:attrNameLst>
                                          <p:attrName>ppt_x</p:attrName>
                                          <p:attrName>ppt_y</p:attrName>
                                        </p:attrNameLst>
                                      </p:cBhvr>
                                      <p:rCtr x="-43073" y="-586"/>
                                    </p:animMotion>
                                  </p:childTnLst>
                                </p:cTn>
                              </p:par>
                              <p:par>
                                <p:cTn id="43" presetID="35" presetClass="path" presetSubtype="0" accel="50000" decel="50000" fill="hold" grpId="0" nodeType="withEffect">
                                  <p:stCondLst>
                                    <p:cond delay="0"/>
                                  </p:stCondLst>
                                  <p:childTnLst>
                                    <p:animMotion origin="layout" path="M -0.08785 -0.01111 L -0.86598 0.02253 " pathEditMode="relative" rAng="0" ptsTypes="AA">
                                      <p:cBhvr>
                                        <p:cTn id="44" dur="2000" fill="hold"/>
                                        <p:tgtEl>
                                          <p:spTgt spid="10"/>
                                        </p:tgtEl>
                                        <p:attrNameLst>
                                          <p:attrName>ppt_x</p:attrName>
                                          <p:attrName>ppt_y</p:attrName>
                                        </p:attrNameLst>
                                      </p:cBhvr>
                                      <p:rCtr x="-38906"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4" grpId="1"/>
      <p:bldP spid="8" grpId="0"/>
      <p:bldP spid="8"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4"/>
        <p:cNvGrpSpPr/>
        <p:nvPr/>
      </p:nvGrpSpPr>
      <p:grpSpPr>
        <a:xfrm>
          <a:off x="0" y="0"/>
          <a:ext cx="0" cy="0"/>
          <a:chOff x="0" y="0"/>
          <a:chExt cx="0" cy="0"/>
        </a:xfrm>
      </p:grpSpPr>
      <p:sp>
        <p:nvSpPr>
          <p:cNvPr id="235" name="Google Shape;235;p28"/>
          <p:cNvSpPr/>
          <p:nvPr/>
        </p:nvSpPr>
        <p:spPr>
          <a:xfrm>
            <a:off x="720009" y="139726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720009" y="2678841"/>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4701536" y="1399008"/>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4701536" y="2670086"/>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txBox="1">
            <a:spLocks noGrp="1"/>
          </p:cNvSpPr>
          <p:nvPr>
            <p:ph type="title"/>
          </p:nvPr>
        </p:nvSpPr>
        <p:spPr>
          <a:xfrm>
            <a:off x="764102" y="153196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 name="Subtitle 3"/>
          <p:cNvSpPr>
            <a:spLocks noGrp="1"/>
          </p:cNvSpPr>
          <p:nvPr>
            <p:ph type="subTitle" idx="1"/>
          </p:nvPr>
        </p:nvSpPr>
        <p:spPr>
          <a:xfrm>
            <a:off x="1759873" y="1531962"/>
            <a:ext cx="2682600" cy="371400"/>
          </a:xfrm>
        </p:spPr>
        <p:txBody>
          <a:bodyPr/>
          <a:lstStyle/>
          <a:p>
            <a:r>
              <a:rPr lang="en-US" b="1" smtClean="0">
                <a:latin typeface="Open Sans ExtraBold" panose="020B0906030804020204" pitchFamily="34" charset="0"/>
                <a:ea typeface="Open Sans ExtraBold" panose="020B0906030804020204" pitchFamily="34" charset="0"/>
                <a:cs typeface="Open Sans ExtraBold" panose="020B0906030804020204" pitchFamily="34" charset="0"/>
              </a:rPr>
              <a:t>TỔNG QUAN</a:t>
            </a:r>
            <a:endParaRPr lang="en-US" b="1">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51" name="Google Shape;251;p28"/>
          <p:cNvSpPr txBox="1">
            <a:spLocks noGrp="1"/>
          </p:cNvSpPr>
          <p:nvPr>
            <p:ph type="title" idx="3"/>
          </p:nvPr>
        </p:nvSpPr>
        <p:spPr>
          <a:xfrm>
            <a:off x="764102" y="2813538"/>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39" name="Google Shape;239;p28"/>
          <p:cNvSpPr txBox="1">
            <a:spLocks noGrp="1"/>
          </p:cNvSpPr>
          <p:nvPr>
            <p:ph type="subTitle" idx="4"/>
          </p:nvPr>
        </p:nvSpPr>
        <p:spPr>
          <a:xfrm>
            <a:off x="1759873" y="2813538"/>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NETWORK LOAD BALANCE</a:t>
            </a:r>
            <a:endParaRPr lang="en-US">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 name="Title 1"/>
          <p:cNvSpPr>
            <a:spLocks noGrp="1"/>
          </p:cNvSpPr>
          <p:nvPr>
            <p:ph type="title" idx="6"/>
          </p:nvPr>
        </p:nvSpPr>
        <p:spPr/>
        <p:txBody>
          <a:bodyPr/>
          <a:lstStyle/>
          <a:p>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Nội dung chính</a:t>
            </a:r>
            <a:endParaRPr lang="en-US">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45" name="Google Shape;245;p28"/>
          <p:cNvSpPr txBox="1">
            <a:spLocks noGrp="1"/>
          </p:cNvSpPr>
          <p:nvPr>
            <p:ph type="title" idx="7"/>
          </p:nvPr>
        </p:nvSpPr>
        <p:spPr>
          <a:xfrm>
            <a:off x="4745636" y="1533705"/>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46" name="Google Shape;246;p28"/>
          <p:cNvSpPr txBox="1">
            <a:spLocks noGrp="1"/>
          </p:cNvSpPr>
          <p:nvPr>
            <p:ph type="subTitle" idx="8"/>
          </p:nvPr>
        </p:nvSpPr>
        <p:spPr>
          <a:xfrm>
            <a:off x="5741400" y="1531962"/>
            <a:ext cx="2682600" cy="37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CLUSTER</a:t>
            </a:r>
            <a:endParaRPr lang="en-US">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48" name="Google Shape;248;p28"/>
          <p:cNvSpPr txBox="1">
            <a:spLocks noGrp="1"/>
          </p:cNvSpPr>
          <p:nvPr>
            <p:ph type="title" idx="13"/>
          </p:nvPr>
        </p:nvSpPr>
        <p:spPr>
          <a:xfrm>
            <a:off x="4745636" y="2804783"/>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49" name="Google Shape;249;p28"/>
          <p:cNvSpPr txBox="1">
            <a:spLocks noGrp="1"/>
          </p:cNvSpPr>
          <p:nvPr>
            <p:ph type="subTitle" idx="14"/>
          </p:nvPr>
        </p:nvSpPr>
        <p:spPr>
          <a:xfrm>
            <a:off x="5741400" y="2813538"/>
            <a:ext cx="2682600" cy="371400"/>
          </a:xfrm>
          <a:prstGeom prst="rect">
            <a:avLst/>
          </a:prstGeom>
        </p:spPr>
        <p:txBody>
          <a:bodyPr spcFirstLastPara="1" wrap="square" lIns="91425" tIns="91425" rIns="91425" bIns="91425" anchor="t" anchorCtr="0">
            <a:noAutofit/>
          </a:bodyPr>
          <a:lstStyle/>
          <a:p>
            <a:pPr marL="0" lvl="0" indent="0"/>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NLB </a:t>
            </a:r>
            <a:r>
              <a:rPr lang="en-US">
                <a:latin typeface="Open Sans ExtraBold" panose="020B0906030804020204" pitchFamily="34" charset="0"/>
                <a:ea typeface="Open Sans ExtraBold" panose="020B0906030804020204" pitchFamily="34" charset="0"/>
                <a:cs typeface="Open Sans ExtraBold" panose="020B0906030804020204" pitchFamily="34" charset="0"/>
              </a:rPr>
              <a:t>VÀ CLUSTER</a:t>
            </a:r>
          </a:p>
        </p:txBody>
      </p:sp>
      <p:sp>
        <p:nvSpPr>
          <p:cNvPr id="20" name="Google Shape;249;p28"/>
          <p:cNvSpPr txBox="1">
            <a:spLocks noGrp="1"/>
          </p:cNvSpPr>
          <p:nvPr>
            <p:ph type="subTitle" idx="4294967295"/>
          </p:nvPr>
        </p:nvSpPr>
        <p:spPr>
          <a:xfrm>
            <a:off x="6462713" y="4095750"/>
            <a:ext cx="2681287" cy="371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CẤU HÌNH NLB &amp; CLUSTER</a:t>
            </a:r>
            <a:endParaRPr>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Google Shape;238;p28"/>
          <p:cNvSpPr/>
          <p:nvPr/>
        </p:nvSpPr>
        <p:spPr>
          <a:xfrm>
            <a:off x="4701536" y="3941164"/>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8"/>
          <p:cNvSpPr txBox="1">
            <a:spLocks/>
          </p:cNvSpPr>
          <p:nvPr/>
        </p:nvSpPr>
        <p:spPr>
          <a:xfrm>
            <a:off x="4745636" y="4075861"/>
            <a:ext cx="885900" cy="704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Poppins Black"/>
              <a:buNone/>
              <a:defRPr sz="4800" b="0" i="0" u="none" strike="noStrike" cap="none">
                <a:solidFill>
                  <a:schemeClr val="lt2"/>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lt2"/>
              </a:buClr>
              <a:buSzPts val="4800"/>
              <a:buFont typeface="Poppins Black"/>
              <a:buNone/>
              <a:defRPr sz="4800" b="0" i="0" u="none" strike="noStrike" cap="none">
                <a:solidFill>
                  <a:schemeClr val="lt2"/>
                </a:solidFill>
                <a:latin typeface="Poppins Black"/>
                <a:ea typeface="Poppins Black"/>
                <a:cs typeface="Poppins Black"/>
                <a:sym typeface="Poppins Black"/>
              </a:defRPr>
            </a:lvl2pPr>
            <a:lvl3pPr marR="0" lvl="2" algn="ctr" rtl="0">
              <a:lnSpc>
                <a:spcPct val="100000"/>
              </a:lnSpc>
              <a:spcBef>
                <a:spcPts val="0"/>
              </a:spcBef>
              <a:spcAft>
                <a:spcPts val="0"/>
              </a:spcAft>
              <a:buClr>
                <a:schemeClr val="lt2"/>
              </a:buClr>
              <a:buSzPts val="4800"/>
              <a:buFont typeface="Poppins Black"/>
              <a:buNone/>
              <a:defRPr sz="4800" b="0" i="0" u="none" strike="noStrike" cap="none">
                <a:solidFill>
                  <a:schemeClr val="lt2"/>
                </a:solidFill>
                <a:latin typeface="Poppins Black"/>
                <a:ea typeface="Poppins Black"/>
                <a:cs typeface="Poppins Black"/>
                <a:sym typeface="Poppins Black"/>
              </a:defRPr>
            </a:lvl3pPr>
            <a:lvl4pPr marR="0" lvl="3" algn="ctr" rtl="0">
              <a:lnSpc>
                <a:spcPct val="100000"/>
              </a:lnSpc>
              <a:spcBef>
                <a:spcPts val="0"/>
              </a:spcBef>
              <a:spcAft>
                <a:spcPts val="0"/>
              </a:spcAft>
              <a:buClr>
                <a:schemeClr val="lt2"/>
              </a:buClr>
              <a:buSzPts val="4800"/>
              <a:buFont typeface="Poppins Black"/>
              <a:buNone/>
              <a:defRPr sz="4800" b="0" i="0" u="none" strike="noStrike" cap="none">
                <a:solidFill>
                  <a:schemeClr val="lt2"/>
                </a:solidFill>
                <a:latin typeface="Poppins Black"/>
                <a:ea typeface="Poppins Black"/>
                <a:cs typeface="Poppins Black"/>
                <a:sym typeface="Poppins Black"/>
              </a:defRPr>
            </a:lvl4pPr>
            <a:lvl5pPr marR="0" lvl="4" algn="ctr" rtl="0">
              <a:lnSpc>
                <a:spcPct val="100000"/>
              </a:lnSpc>
              <a:spcBef>
                <a:spcPts val="0"/>
              </a:spcBef>
              <a:spcAft>
                <a:spcPts val="0"/>
              </a:spcAft>
              <a:buClr>
                <a:schemeClr val="lt2"/>
              </a:buClr>
              <a:buSzPts val="4800"/>
              <a:buFont typeface="Poppins Black"/>
              <a:buNone/>
              <a:defRPr sz="4800" b="0" i="0" u="none" strike="noStrike" cap="none">
                <a:solidFill>
                  <a:schemeClr val="lt2"/>
                </a:solidFill>
                <a:latin typeface="Poppins Black"/>
                <a:ea typeface="Poppins Black"/>
                <a:cs typeface="Poppins Black"/>
                <a:sym typeface="Poppins Black"/>
              </a:defRPr>
            </a:lvl5pPr>
            <a:lvl6pPr marR="0" lvl="5" algn="ctr" rtl="0">
              <a:lnSpc>
                <a:spcPct val="100000"/>
              </a:lnSpc>
              <a:spcBef>
                <a:spcPts val="0"/>
              </a:spcBef>
              <a:spcAft>
                <a:spcPts val="0"/>
              </a:spcAft>
              <a:buClr>
                <a:schemeClr val="lt2"/>
              </a:buClr>
              <a:buSzPts val="4800"/>
              <a:buFont typeface="Poppins Black"/>
              <a:buNone/>
              <a:defRPr sz="4800" b="0" i="0" u="none" strike="noStrike" cap="none">
                <a:solidFill>
                  <a:schemeClr val="lt2"/>
                </a:solidFill>
                <a:latin typeface="Poppins Black"/>
                <a:ea typeface="Poppins Black"/>
                <a:cs typeface="Poppins Black"/>
                <a:sym typeface="Poppins Black"/>
              </a:defRPr>
            </a:lvl6pPr>
            <a:lvl7pPr marR="0" lvl="6" algn="ctr" rtl="0">
              <a:lnSpc>
                <a:spcPct val="100000"/>
              </a:lnSpc>
              <a:spcBef>
                <a:spcPts val="0"/>
              </a:spcBef>
              <a:spcAft>
                <a:spcPts val="0"/>
              </a:spcAft>
              <a:buClr>
                <a:schemeClr val="lt2"/>
              </a:buClr>
              <a:buSzPts val="4800"/>
              <a:buFont typeface="Poppins Black"/>
              <a:buNone/>
              <a:defRPr sz="4800" b="0" i="0" u="none" strike="noStrike" cap="none">
                <a:solidFill>
                  <a:schemeClr val="lt2"/>
                </a:solidFill>
                <a:latin typeface="Poppins Black"/>
                <a:ea typeface="Poppins Black"/>
                <a:cs typeface="Poppins Black"/>
                <a:sym typeface="Poppins Black"/>
              </a:defRPr>
            </a:lvl7pPr>
            <a:lvl8pPr marR="0" lvl="7" algn="ctr" rtl="0">
              <a:lnSpc>
                <a:spcPct val="100000"/>
              </a:lnSpc>
              <a:spcBef>
                <a:spcPts val="0"/>
              </a:spcBef>
              <a:spcAft>
                <a:spcPts val="0"/>
              </a:spcAft>
              <a:buClr>
                <a:schemeClr val="lt2"/>
              </a:buClr>
              <a:buSzPts val="4800"/>
              <a:buFont typeface="Poppins Black"/>
              <a:buNone/>
              <a:defRPr sz="4800" b="0" i="0" u="none" strike="noStrike" cap="none">
                <a:solidFill>
                  <a:schemeClr val="lt2"/>
                </a:solidFill>
                <a:latin typeface="Poppins Black"/>
                <a:ea typeface="Poppins Black"/>
                <a:cs typeface="Poppins Black"/>
                <a:sym typeface="Poppins Black"/>
              </a:defRPr>
            </a:lvl8pPr>
            <a:lvl9pPr marR="0" lvl="8" algn="ctr" rtl="0">
              <a:lnSpc>
                <a:spcPct val="100000"/>
              </a:lnSpc>
              <a:spcBef>
                <a:spcPts val="0"/>
              </a:spcBef>
              <a:spcAft>
                <a:spcPts val="0"/>
              </a:spcAft>
              <a:buClr>
                <a:schemeClr val="lt2"/>
              </a:buClr>
              <a:buSzPts val="4800"/>
              <a:buFont typeface="Poppins Black"/>
              <a:buNone/>
              <a:defRPr sz="4800" b="0" i="0" u="none" strike="noStrike" cap="none">
                <a:solidFill>
                  <a:schemeClr val="lt2"/>
                </a:solidFill>
                <a:latin typeface="Poppins Black"/>
                <a:ea typeface="Poppins Black"/>
                <a:cs typeface="Poppins Black"/>
                <a:sym typeface="Poppins Black"/>
              </a:defRPr>
            </a:lvl9pPr>
          </a:lstStyle>
          <a:p>
            <a:r>
              <a:rPr lang="en"/>
              <a:t>5</a:t>
            </a:r>
          </a:p>
        </p:txBody>
      </p:sp>
      <p:pic>
        <p:nvPicPr>
          <p:cNvPr id="21" name="Picture 8" descr="http://www.hostway.com/images/dedicated-servers/managed-services/load-balancing/load-balancing-diagra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2414" y="4466514"/>
            <a:ext cx="9144000" cy="4211613"/>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 calcmode="lin" valueType="num">
                                      <p:cBhvr additive="base">
                                        <p:cTn id="12" dur="500" fill="hold"/>
                                        <p:tgtEl>
                                          <p:spTgt spid="235"/>
                                        </p:tgtEl>
                                        <p:attrNameLst>
                                          <p:attrName>ppt_x</p:attrName>
                                        </p:attrNameLst>
                                      </p:cBhvr>
                                      <p:tavLst>
                                        <p:tav tm="0">
                                          <p:val>
                                            <p:strVal val="#ppt_x"/>
                                          </p:val>
                                        </p:tav>
                                        <p:tav tm="100000">
                                          <p:val>
                                            <p:strVal val="#ppt_x"/>
                                          </p:val>
                                        </p:tav>
                                      </p:tavLst>
                                    </p:anim>
                                    <p:anim calcmode="lin" valueType="num">
                                      <p:cBhvr additive="base">
                                        <p:cTn id="13" dur="500" fill="hold"/>
                                        <p:tgtEl>
                                          <p:spTgt spid="23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43"/>
                                        </p:tgtEl>
                                        <p:attrNameLst>
                                          <p:attrName>style.visibility</p:attrName>
                                        </p:attrNameLst>
                                      </p:cBhvr>
                                      <p:to>
                                        <p:strVal val="visible"/>
                                      </p:to>
                                    </p:set>
                                    <p:anim calcmode="lin" valueType="num">
                                      <p:cBhvr additive="base">
                                        <p:cTn id="16" dur="500" fill="hold"/>
                                        <p:tgtEl>
                                          <p:spTgt spid="243"/>
                                        </p:tgtEl>
                                        <p:attrNameLst>
                                          <p:attrName>ppt_x</p:attrName>
                                        </p:attrNameLst>
                                      </p:cBhvr>
                                      <p:tavLst>
                                        <p:tav tm="0">
                                          <p:val>
                                            <p:strVal val="#ppt_x"/>
                                          </p:val>
                                        </p:tav>
                                        <p:tav tm="100000">
                                          <p:val>
                                            <p:strVal val="#ppt_x"/>
                                          </p:val>
                                        </p:tav>
                                      </p:tavLst>
                                    </p:anim>
                                    <p:anim calcmode="lin" valueType="num">
                                      <p:cBhvr additive="base">
                                        <p:cTn id="17" dur="500" fill="hold"/>
                                        <p:tgtEl>
                                          <p:spTgt spid="24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additive="base">
                                        <p:cTn id="2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36"/>
                                        </p:tgtEl>
                                        <p:attrNameLst>
                                          <p:attrName>style.visibility</p:attrName>
                                        </p:attrNameLst>
                                      </p:cBhvr>
                                      <p:to>
                                        <p:strVal val="visible"/>
                                      </p:to>
                                    </p:set>
                                    <p:anim calcmode="lin" valueType="num">
                                      <p:cBhvr additive="base">
                                        <p:cTn id="26" dur="500" fill="hold"/>
                                        <p:tgtEl>
                                          <p:spTgt spid="236"/>
                                        </p:tgtEl>
                                        <p:attrNameLst>
                                          <p:attrName>ppt_x</p:attrName>
                                        </p:attrNameLst>
                                      </p:cBhvr>
                                      <p:tavLst>
                                        <p:tav tm="0">
                                          <p:val>
                                            <p:strVal val="#ppt_x"/>
                                          </p:val>
                                        </p:tav>
                                        <p:tav tm="100000">
                                          <p:val>
                                            <p:strVal val="#ppt_x"/>
                                          </p:val>
                                        </p:tav>
                                      </p:tavLst>
                                    </p:anim>
                                    <p:anim calcmode="lin" valueType="num">
                                      <p:cBhvr additive="base">
                                        <p:cTn id="27" dur="500" fill="hold"/>
                                        <p:tgtEl>
                                          <p:spTgt spid="23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39">
                                            <p:txEl>
                                              <p:pRg st="0" end="0"/>
                                            </p:txEl>
                                          </p:spTgt>
                                        </p:tgtEl>
                                        <p:attrNameLst>
                                          <p:attrName>style.visibility</p:attrName>
                                        </p:attrNameLst>
                                      </p:cBhvr>
                                      <p:to>
                                        <p:strVal val="visible"/>
                                      </p:to>
                                    </p:set>
                                    <p:anim calcmode="lin" valueType="num">
                                      <p:cBhvr additive="base">
                                        <p:cTn id="30" dur="500" fill="hold"/>
                                        <p:tgtEl>
                                          <p:spTgt spid="239">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39">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51"/>
                                        </p:tgtEl>
                                        <p:attrNameLst>
                                          <p:attrName>style.visibility</p:attrName>
                                        </p:attrNameLst>
                                      </p:cBhvr>
                                      <p:to>
                                        <p:strVal val="visible"/>
                                      </p:to>
                                    </p:set>
                                    <p:anim calcmode="lin" valueType="num">
                                      <p:cBhvr additive="base">
                                        <p:cTn id="34" dur="500" fill="hold"/>
                                        <p:tgtEl>
                                          <p:spTgt spid="251"/>
                                        </p:tgtEl>
                                        <p:attrNameLst>
                                          <p:attrName>ppt_x</p:attrName>
                                        </p:attrNameLst>
                                      </p:cBhvr>
                                      <p:tavLst>
                                        <p:tav tm="0">
                                          <p:val>
                                            <p:strVal val="#ppt_x"/>
                                          </p:val>
                                        </p:tav>
                                        <p:tav tm="100000">
                                          <p:val>
                                            <p:strVal val="#ppt_x"/>
                                          </p:val>
                                        </p:tav>
                                      </p:tavLst>
                                    </p:anim>
                                    <p:anim calcmode="lin" valueType="num">
                                      <p:cBhvr additive="base">
                                        <p:cTn id="35" dur="500" fill="hold"/>
                                        <p:tgtEl>
                                          <p:spTgt spid="25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37"/>
                                        </p:tgtEl>
                                        <p:attrNameLst>
                                          <p:attrName>style.visibility</p:attrName>
                                        </p:attrNameLst>
                                      </p:cBhvr>
                                      <p:to>
                                        <p:strVal val="visible"/>
                                      </p:to>
                                    </p:set>
                                    <p:anim calcmode="lin" valueType="num">
                                      <p:cBhvr additive="base">
                                        <p:cTn id="40" dur="500" fill="hold"/>
                                        <p:tgtEl>
                                          <p:spTgt spid="237"/>
                                        </p:tgtEl>
                                        <p:attrNameLst>
                                          <p:attrName>ppt_x</p:attrName>
                                        </p:attrNameLst>
                                      </p:cBhvr>
                                      <p:tavLst>
                                        <p:tav tm="0">
                                          <p:val>
                                            <p:strVal val="#ppt_x"/>
                                          </p:val>
                                        </p:tav>
                                        <p:tav tm="100000">
                                          <p:val>
                                            <p:strVal val="#ppt_x"/>
                                          </p:val>
                                        </p:tav>
                                      </p:tavLst>
                                    </p:anim>
                                    <p:anim calcmode="lin" valueType="num">
                                      <p:cBhvr additive="base">
                                        <p:cTn id="41" dur="500" fill="hold"/>
                                        <p:tgtEl>
                                          <p:spTgt spid="23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45"/>
                                        </p:tgtEl>
                                        <p:attrNameLst>
                                          <p:attrName>style.visibility</p:attrName>
                                        </p:attrNameLst>
                                      </p:cBhvr>
                                      <p:to>
                                        <p:strVal val="visible"/>
                                      </p:to>
                                    </p:set>
                                    <p:anim calcmode="lin" valueType="num">
                                      <p:cBhvr additive="base">
                                        <p:cTn id="44" dur="500" fill="hold"/>
                                        <p:tgtEl>
                                          <p:spTgt spid="245"/>
                                        </p:tgtEl>
                                        <p:attrNameLst>
                                          <p:attrName>ppt_x</p:attrName>
                                        </p:attrNameLst>
                                      </p:cBhvr>
                                      <p:tavLst>
                                        <p:tav tm="0">
                                          <p:val>
                                            <p:strVal val="#ppt_x"/>
                                          </p:val>
                                        </p:tav>
                                        <p:tav tm="100000">
                                          <p:val>
                                            <p:strVal val="#ppt_x"/>
                                          </p:val>
                                        </p:tav>
                                      </p:tavLst>
                                    </p:anim>
                                    <p:anim calcmode="lin" valueType="num">
                                      <p:cBhvr additive="base">
                                        <p:cTn id="45" dur="500" fill="hold"/>
                                        <p:tgtEl>
                                          <p:spTgt spid="24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46">
                                            <p:txEl>
                                              <p:pRg st="0" end="0"/>
                                            </p:txEl>
                                          </p:spTgt>
                                        </p:tgtEl>
                                        <p:attrNameLst>
                                          <p:attrName>style.visibility</p:attrName>
                                        </p:attrNameLst>
                                      </p:cBhvr>
                                      <p:to>
                                        <p:strVal val="visible"/>
                                      </p:to>
                                    </p:set>
                                    <p:anim calcmode="lin" valueType="num">
                                      <p:cBhvr additive="base">
                                        <p:cTn id="48" dur="500" fill="hold"/>
                                        <p:tgtEl>
                                          <p:spTgt spid="24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38"/>
                                        </p:tgtEl>
                                        <p:attrNameLst>
                                          <p:attrName>style.visibility</p:attrName>
                                        </p:attrNameLst>
                                      </p:cBhvr>
                                      <p:to>
                                        <p:strVal val="visible"/>
                                      </p:to>
                                    </p:set>
                                    <p:anim calcmode="lin" valueType="num">
                                      <p:cBhvr additive="base">
                                        <p:cTn id="54" dur="500" fill="hold"/>
                                        <p:tgtEl>
                                          <p:spTgt spid="238"/>
                                        </p:tgtEl>
                                        <p:attrNameLst>
                                          <p:attrName>ppt_x</p:attrName>
                                        </p:attrNameLst>
                                      </p:cBhvr>
                                      <p:tavLst>
                                        <p:tav tm="0">
                                          <p:val>
                                            <p:strVal val="#ppt_x"/>
                                          </p:val>
                                        </p:tav>
                                        <p:tav tm="100000">
                                          <p:val>
                                            <p:strVal val="#ppt_x"/>
                                          </p:val>
                                        </p:tav>
                                      </p:tavLst>
                                    </p:anim>
                                    <p:anim calcmode="lin" valueType="num">
                                      <p:cBhvr additive="base">
                                        <p:cTn id="55" dur="500" fill="hold"/>
                                        <p:tgtEl>
                                          <p:spTgt spid="238"/>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48"/>
                                        </p:tgtEl>
                                        <p:attrNameLst>
                                          <p:attrName>style.visibility</p:attrName>
                                        </p:attrNameLst>
                                      </p:cBhvr>
                                      <p:to>
                                        <p:strVal val="visible"/>
                                      </p:to>
                                    </p:set>
                                    <p:anim calcmode="lin" valueType="num">
                                      <p:cBhvr additive="base">
                                        <p:cTn id="58" dur="500" fill="hold"/>
                                        <p:tgtEl>
                                          <p:spTgt spid="248"/>
                                        </p:tgtEl>
                                        <p:attrNameLst>
                                          <p:attrName>ppt_x</p:attrName>
                                        </p:attrNameLst>
                                      </p:cBhvr>
                                      <p:tavLst>
                                        <p:tav tm="0">
                                          <p:val>
                                            <p:strVal val="#ppt_x"/>
                                          </p:val>
                                        </p:tav>
                                        <p:tav tm="100000">
                                          <p:val>
                                            <p:strVal val="#ppt_x"/>
                                          </p:val>
                                        </p:tav>
                                      </p:tavLst>
                                    </p:anim>
                                    <p:anim calcmode="lin" valueType="num">
                                      <p:cBhvr additive="base">
                                        <p:cTn id="59" dur="500" fill="hold"/>
                                        <p:tgtEl>
                                          <p:spTgt spid="248"/>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49">
                                            <p:txEl>
                                              <p:pRg st="0" end="0"/>
                                            </p:txEl>
                                          </p:spTgt>
                                        </p:tgtEl>
                                        <p:attrNameLst>
                                          <p:attrName>style.visibility</p:attrName>
                                        </p:attrNameLst>
                                      </p:cBhvr>
                                      <p:to>
                                        <p:strVal val="visible"/>
                                      </p:to>
                                    </p:set>
                                    <p:anim calcmode="lin" valueType="num">
                                      <p:cBhvr additive="base">
                                        <p:cTn id="62" dur="500" fill="hold"/>
                                        <p:tgtEl>
                                          <p:spTgt spid="249">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2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ppt_x"/>
                                          </p:val>
                                        </p:tav>
                                        <p:tav tm="100000">
                                          <p:val>
                                            <p:strVal val="#ppt_x"/>
                                          </p:val>
                                        </p:tav>
                                      </p:tavLst>
                                    </p:anim>
                                    <p:anim calcmode="lin" valueType="num">
                                      <p:cBhvr additive="base">
                                        <p:cTn id="69" dur="500" fill="hold"/>
                                        <p:tgtEl>
                                          <p:spTgt spid="1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ppt_x"/>
                                          </p:val>
                                        </p:tav>
                                        <p:tav tm="100000">
                                          <p:val>
                                            <p:strVal val="#ppt_x"/>
                                          </p:val>
                                        </p:tav>
                                      </p:tavLst>
                                    </p:anim>
                                    <p:anim calcmode="lin" valueType="num">
                                      <p:cBhvr additive="base">
                                        <p:cTn id="73" dur="500" fill="hold"/>
                                        <p:tgtEl>
                                          <p:spTgt spid="1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6" grpId="0" animBg="1"/>
      <p:bldP spid="237" grpId="0" animBg="1"/>
      <p:bldP spid="238" grpId="0" animBg="1"/>
      <p:bldP spid="243" grpId="0"/>
      <p:bldP spid="4" grpId="0" build="p"/>
      <p:bldP spid="251" grpId="0"/>
      <p:bldP spid="239" grpId="0" build="p"/>
      <p:bldP spid="2" grpId="0"/>
      <p:bldP spid="245" grpId="0"/>
      <p:bldP spid="246" grpId="0" build="p"/>
      <p:bldP spid="248" grpId="0"/>
      <p:bldP spid="249" grpId="0" build="p"/>
      <p:bldP spid="20" grpId="0" build="p"/>
      <p:bldP spid="18" grpId="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 TỔNG QUAN VỀ </a:t>
            </a:r>
            <a:r>
              <a:rPr lang="en-US" sz="2800" smtClean="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NLB </a:t>
            </a:r>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&amp; CLUSTER</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 name="Straight Connector 2"/>
          <p:cNvCxnSpPr/>
          <p:nvPr/>
        </p:nvCxnSpPr>
        <p:spPr>
          <a:xfrm>
            <a:off x="508000" y="622760"/>
            <a:ext cx="6324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0340897" y="2426792"/>
            <a:ext cx="2743200" cy="307777"/>
          </a:xfrm>
          <a:prstGeom prst="rect">
            <a:avLst/>
          </a:prstGeom>
          <a:noFill/>
        </p:spPr>
        <p:txBody>
          <a:bodyPr wrap="square" rtlCol="0">
            <a:spAutoFit/>
          </a:bodyPr>
          <a:lstStyle/>
          <a:p>
            <a:r>
              <a:rPr lang="en-US" smtClean="0"/>
              <a:t>Chém gió tí</a:t>
            </a:r>
            <a:endParaRPr lang="en-US"/>
          </a:p>
        </p:txBody>
      </p:sp>
      <p:sp>
        <p:nvSpPr>
          <p:cNvPr id="30" name="Rectangle 29"/>
          <p:cNvSpPr/>
          <p:nvPr/>
        </p:nvSpPr>
        <p:spPr>
          <a:xfrm>
            <a:off x="8762022" y="2905889"/>
            <a:ext cx="4572000" cy="2354491"/>
          </a:xfrm>
          <a:prstGeom prst="rect">
            <a:avLst/>
          </a:prstGeom>
        </p:spPr>
        <p:txBody>
          <a:bodyPr>
            <a:spAutoFit/>
          </a:bodyPr>
          <a:lstStyle/>
          <a:p>
            <a:pPr marL="457200" indent="457200" algn="just">
              <a:lnSpc>
                <a:spcPct val="150000"/>
              </a:lnSpc>
            </a:pPr>
            <a:r>
              <a:rPr lang="en-US" b="1">
                <a:solidFill>
                  <a:srgbClr val="808080"/>
                </a:solidFill>
                <a:latin typeface="Arial" panose="020B0604020202020204" pitchFamily="34" charset="0"/>
                <a:ea typeface="Times New Roman" panose="02020603050405020304" pitchFamily="18" charset="0"/>
                <a:cs typeface="Times New Roman" panose="02020603050405020304" pitchFamily="18" charset="0"/>
              </a:rPr>
              <a:t>T</a:t>
            </a:r>
            <a:r>
              <a:rPr lang="en-US" b="1" smtClean="0">
                <a:solidFill>
                  <a:srgbClr val="808080"/>
                </a:solidFill>
                <a:latin typeface="Arial" panose="020B0604020202020204" pitchFamily="34" charset="0"/>
                <a:ea typeface="Times New Roman" panose="02020603050405020304" pitchFamily="18" charset="0"/>
                <a:cs typeface="Times New Roman" panose="02020603050405020304" pitchFamily="18" charset="0"/>
              </a:rPr>
              <a:t>rong </a:t>
            </a:r>
            <a:r>
              <a:rPr lang="en-US" b="1">
                <a:solidFill>
                  <a:srgbClr val="808080"/>
                </a:solidFill>
                <a:latin typeface="Arial" panose="020B0604020202020204" pitchFamily="34" charset="0"/>
                <a:ea typeface="Times New Roman" panose="02020603050405020304" pitchFamily="18" charset="0"/>
                <a:cs typeface="Times New Roman" panose="02020603050405020304" pitchFamily="18" charset="0"/>
              </a:rPr>
              <a:t>mạng máy tính, cân bằng tải là một kỹ thuật để phân phối khối lượng công việc đồng đều giữa hai hoặc nhiều máy tính, kết nối mạng, CPU, ổ cứng, hoặc các nguồn lực khác, để có được sử dụng nguồn lực tối ưu, tối đa hóa thông lượng, giảm thiểu thời gian đáp ứng, và tránh tình trạng quá tải.</a:t>
            </a: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77" name="Rectangle 76"/>
          <p:cNvSpPr/>
          <p:nvPr/>
        </p:nvSpPr>
        <p:spPr>
          <a:xfrm>
            <a:off x="1976222" y="3895885"/>
            <a:ext cx="4835634" cy="48347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813197" y="1605482"/>
            <a:ext cx="5171090" cy="7987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oogle Shape;1045;p47"/>
          <p:cNvGrpSpPr/>
          <p:nvPr/>
        </p:nvGrpSpPr>
        <p:grpSpPr>
          <a:xfrm>
            <a:off x="7224177" y="1638967"/>
            <a:ext cx="915321" cy="731815"/>
            <a:chOff x="5251825" y="1581500"/>
            <a:chExt cx="2706125" cy="2167400"/>
          </a:xfrm>
        </p:grpSpPr>
        <p:sp>
          <p:nvSpPr>
            <p:cNvPr id="80"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Rectangle 95"/>
          <p:cNvSpPr/>
          <p:nvPr/>
        </p:nvSpPr>
        <p:spPr>
          <a:xfrm>
            <a:off x="1996966" y="1786759"/>
            <a:ext cx="4835634" cy="48347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510456" y="1786758"/>
            <a:ext cx="3322144" cy="48347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quot;No&quot; Symbol 97"/>
          <p:cNvSpPr/>
          <p:nvPr/>
        </p:nvSpPr>
        <p:spPr>
          <a:xfrm>
            <a:off x="3023532" y="1725170"/>
            <a:ext cx="670473" cy="60665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Rectangle 98"/>
          <p:cNvSpPr/>
          <p:nvPr/>
        </p:nvSpPr>
        <p:spPr>
          <a:xfrm>
            <a:off x="1813197" y="2523956"/>
            <a:ext cx="5171089" cy="1950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2056581" y="3350038"/>
            <a:ext cx="1187668" cy="25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691962" y="3357917"/>
            <a:ext cx="1166005" cy="25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204190" y="3346026"/>
            <a:ext cx="1187668" cy="25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6577628" y="3346026"/>
            <a:ext cx="390511" cy="25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996966" y="2687308"/>
            <a:ext cx="4835634" cy="48347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501695" y="2687635"/>
            <a:ext cx="3322144" cy="48347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557524" y="2687308"/>
            <a:ext cx="471687" cy="167448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quot;No&quot; Symbol 106"/>
          <p:cNvSpPr/>
          <p:nvPr/>
        </p:nvSpPr>
        <p:spPr>
          <a:xfrm>
            <a:off x="3021490" y="2625720"/>
            <a:ext cx="670473" cy="60665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Rectangle 107"/>
          <p:cNvSpPr/>
          <p:nvPr/>
        </p:nvSpPr>
        <p:spPr>
          <a:xfrm>
            <a:off x="1988024" y="3900125"/>
            <a:ext cx="2041187" cy="48347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oogle Shape;1045;p47"/>
          <p:cNvGrpSpPr/>
          <p:nvPr/>
        </p:nvGrpSpPr>
        <p:grpSpPr>
          <a:xfrm>
            <a:off x="511354" y="1638967"/>
            <a:ext cx="915321" cy="731815"/>
            <a:chOff x="5251825" y="1581500"/>
            <a:chExt cx="2706125" cy="2167400"/>
          </a:xfrm>
        </p:grpSpPr>
        <p:sp>
          <p:nvSpPr>
            <p:cNvPr id="110"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1" name="Elbow Connector 120"/>
          <p:cNvCxnSpPr>
            <a:stCxn id="105" idx="3"/>
            <a:endCxn id="108" idx="1"/>
          </p:cNvCxnSpPr>
          <p:nvPr/>
        </p:nvCxnSpPr>
        <p:spPr>
          <a:xfrm flipH="1">
            <a:off x="1988024" y="2929373"/>
            <a:ext cx="4835815" cy="1212490"/>
          </a:xfrm>
          <a:prstGeom prst="bentConnector5">
            <a:avLst>
              <a:gd name="adj1" fmla="val 272"/>
              <a:gd name="adj2" fmla="val 590"/>
              <a:gd name="adj3" fmla="val 62997"/>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2" name="Picture 2" descr="https://cdn2.iconfinder.com/data/icons/vehicles-8/98/vehicles_12-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18384" y="1757242"/>
            <a:ext cx="634161" cy="54250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https://cdn2.iconfinder.com/data/icons/vehicles-8/98/vehicles_12-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18384" y="2663739"/>
            <a:ext cx="634161" cy="542505"/>
          </a:xfrm>
          <a:prstGeom prst="rect">
            <a:avLst/>
          </a:prstGeom>
          <a:noFill/>
          <a:extLst>
            <a:ext uri="{909E8E84-426E-40DD-AFC4-6F175D3DCCD1}">
              <a14:hiddenFill xmlns:a14="http://schemas.microsoft.com/office/drawing/2010/main">
                <a:solidFill>
                  <a:srgbClr val="FFFFFF"/>
                </a:solidFill>
              </a14:hiddenFill>
            </a:ext>
          </a:extLst>
        </p:spPr>
      </p:pic>
      <p:cxnSp>
        <p:nvCxnSpPr>
          <p:cNvPr id="124" name="Straight Arrow Connector 123"/>
          <p:cNvCxnSpPr/>
          <p:nvPr/>
        </p:nvCxnSpPr>
        <p:spPr>
          <a:xfrm flipH="1">
            <a:off x="3793367" y="2028494"/>
            <a:ext cx="2525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5" name="Picture 2" descr="https://cdn2.iconfinder.com/data/icons/vehicles-8/98/vehicles_12-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27689" y="3757061"/>
            <a:ext cx="634161" cy="542505"/>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Arrow Connector 125"/>
          <p:cNvCxnSpPr/>
          <p:nvPr/>
        </p:nvCxnSpPr>
        <p:spPr>
          <a:xfrm flipH="1">
            <a:off x="1988024" y="4232706"/>
            <a:ext cx="4296505" cy="25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015397" y="2024254"/>
            <a:ext cx="4296505" cy="25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a:off x="1976222" y="2933833"/>
            <a:ext cx="4296505" cy="25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9" name="Google Shape;1045;p47"/>
          <p:cNvGrpSpPr/>
          <p:nvPr/>
        </p:nvGrpSpPr>
        <p:grpSpPr>
          <a:xfrm>
            <a:off x="7128927" y="3239413"/>
            <a:ext cx="915321" cy="731815"/>
            <a:chOff x="5251825" y="1581500"/>
            <a:chExt cx="2706125" cy="2167400"/>
          </a:xfrm>
        </p:grpSpPr>
        <p:sp>
          <p:nvSpPr>
            <p:cNvPr id="130"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045;p47"/>
          <p:cNvGrpSpPr/>
          <p:nvPr/>
        </p:nvGrpSpPr>
        <p:grpSpPr>
          <a:xfrm>
            <a:off x="416104" y="3239413"/>
            <a:ext cx="915321" cy="731815"/>
            <a:chOff x="5251825" y="1581500"/>
            <a:chExt cx="2706125" cy="2167400"/>
          </a:xfrm>
        </p:grpSpPr>
        <p:sp>
          <p:nvSpPr>
            <p:cNvPr id="166"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52;p47"/>
            <p:cNvSpPr/>
            <p:nvPr/>
          </p:nvSpPr>
          <p:spPr>
            <a:xfrm>
              <a:off x="5251825" y="1668225"/>
              <a:ext cx="2670275"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barn(inVertical)">
                                      <p:cBhvr>
                                        <p:cTn id="7" dur="500"/>
                                        <p:tgtEl>
                                          <p:spTgt spid="229"/>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animEffect transition="in" filter="wipe(down)">
                                      <p:cBhvr>
                                        <p:cTn id="29" dur="500"/>
                                        <p:tgtEl>
                                          <p:spTgt spid="122"/>
                                        </p:tgtEl>
                                      </p:cBhvr>
                                    </p:animEffect>
                                  </p:childTnLst>
                                </p:cTn>
                              </p:par>
                              <p:par>
                                <p:cTn id="30" presetID="22" presetClass="entr" presetSubtype="4" fill="hold"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down)">
                                      <p:cBhvr>
                                        <p:cTn id="32" dur="500"/>
                                        <p:tgtEl>
                                          <p:spTgt spid="123"/>
                                        </p:tgtEl>
                                      </p:cBhvr>
                                    </p:animEffect>
                                  </p:childTnLst>
                                </p:cTn>
                              </p:par>
                              <p:par>
                                <p:cTn id="33" presetID="22" presetClass="entr" presetSubtype="4"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wipe(down)">
                                      <p:cBhvr>
                                        <p:cTn id="35" dur="500"/>
                                        <p:tgtEl>
                                          <p:spTgt spid="12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wipe(right)">
                                      <p:cBhvr>
                                        <p:cTn id="45" dur="500"/>
                                        <p:tgtEl>
                                          <p:spTgt spid="96"/>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circle(in)">
                                      <p:cBhvr>
                                        <p:cTn id="50" dur="2000"/>
                                        <p:tgtEl>
                                          <p:spTgt spid="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wipe(right)">
                                      <p:cBhvr>
                                        <p:cTn id="55" dur="500"/>
                                        <p:tgtEl>
                                          <p:spTgt spid="1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wipe(right)">
                                      <p:cBhvr>
                                        <p:cTn id="60" dur="500"/>
                                        <p:tgtEl>
                                          <p:spTgt spid="9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28"/>
                                        </p:tgtEl>
                                        <p:attrNameLst>
                                          <p:attrName>style.visibility</p:attrName>
                                        </p:attrNameLst>
                                      </p:cBhvr>
                                      <p:to>
                                        <p:strVal val="visible"/>
                                      </p:to>
                                    </p:set>
                                    <p:animEffect transition="in" filter="wipe(right)">
                                      <p:cBhvr>
                                        <p:cTn id="65" dur="500"/>
                                        <p:tgtEl>
                                          <p:spTgt spid="128"/>
                                        </p:tgtEl>
                                      </p:cBhvr>
                                    </p:animEffect>
                                  </p:childTnLst>
                                </p:cTn>
                              </p:par>
                              <p:par>
                                <p:cTn id="66" presetID="22" presetClass="entr" presetSubtype="2" fill="hold" nodeType="with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wipe(right)">
                                      <p:cBhvr>
                                        <p:cTn id="68" dur="500"/>
                                        <p:tgtEl>
                                          <p:spTgt spid="12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104"/>
                                        </p:tgtEl>
                                        <p:attrNameLst>
                                          <p:attrName>style.visibility</p:attrName>
                                        </p:attrNameLst>
                                      </p:cBhvr>
                                      <p:to>
                                        <p:strVal val="visible"/>
                                      </p:to>
                                    </p:set>
                                    <p:animEffect transition="in" filter="wipe(right)">
                                      <p:cBhvr>
                                        <p:cTn id="73" dur="500"/>
                                        <p:tgtEl>
                                          <p:spTgt spid="104"/>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right)">
                                      <p:cBhvr>
                                        <p:cTn id="76" dur="500"/>
                                        <p:tgtEl>
                                          <p:spTgt spid="77"/>
                                        </p:tgtEl>
                                      </p:cBhvr>
                                    </p:animEffect>
                                  </p:childTnLst>
                                </p:cTn>
                              </p:par>
                            </p:childTnLst>
                          </p:cTn>
                        </p:par>
                      </p:childTnLst>
                    </p:cTn>
                  </p:par>
                  <p:par>
                    <p:cTn id="77" fill="hold">
                      <p:stCondLst>
                        <p:cond delay="indefinite"/>
                      </p:stCondLst>
                      <p:childTnLst>
                        <p:par>
                          <p:cTn id="78" fill="hold">
                            <p:stCondLst>
                              <p:cond delay="0"/>
                            </p:stCondLst>
                            <p:childTnLst>
                              <p:par>
                                <p:cTn id="79" presetID="6" presetClass="entr" presetSubtype="16" fill="hold" grpId="0" nodeType="click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circle(in)">
                                      <p:cBhvr>
                                        <p:cTn id="81" dur="2000"/>
                                        <p:tgtEl>
                                          <p:spTgt spid="10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121"/>
                                        </p:tgtEl>
                                        <p:attrNameLst>
                                          <p:attrName>style.visibility</p:attrName>
                                        </p:attrNameLst>
                                      </p:cBhvr>
                                      <p:to>
                                        <p:strVal val="visible"/>
                                      </p:to>
                                    </p:set>
                                    <p:animEffect transition="in" filter="wipe(right)">
                                      <p:cBhvr>
                                        <p:cTn id="86" dur="500"/>
                                        <p:tgtEl>
                                          <p:spTgt spid="12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grpId="0" nodeType="click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wipe(right)">
                                      <p:cBhvr>
                                        <p:cTn id="91" dur="500"/>
                                        <p:tgtEl>
                                          <p:spTgt spid="105"/>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106"/>
                                        </p:tgtEl>
                                        <p:attrNameLst>
                                          <p:attrName>style.visibility</p:attrName>
                                        </p:attrNameLst>
                                      </p:cBhvr>
                                      <p:to>
                                        <p:strVal val="visible"/>
                                      </p:to>
                                    </p:set>
                                    <p:animEffect transition="in" filter="wipe(right)">
                                      <p:cBhvr>
                                        <p:cTn id="94" dur="500"/>
                                        <p:tgtEl>
                                          <p:spTgt spid="106"/>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108"/>
                                        </p:tgtEl>
                                        <p:attrNameLst>
                                          <p:attrName>style.visibility</p:attrName>
                                        </p:attrNameLst>
                                      </p:cBhvr>
                                      <p:to>
                                        <p:strVal val="visible"/>
                                      </p:to>
                                    </p:set>
                                    <p:animEffect transition="in" filter="wipe(right)">
                                      <p:cBhvr>
                                        <p:cTn id="97" dur="500"/>
                                        <p:tgtEl>
                                          <p:spTgt spid="108"/>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 calcmode="lin" valueType="num">
                                      <p:cBhvr additive="base">
                                        <p:cTn id="102" dur="500" fill="hold"/>
                                        <p:tgtEl>
                                          <p:spTgt spid="109"/>
                                        </p:tgtEl>
                                        <p:attrNameLst>
                                          <p:attrName>ppt_x</p:attrName>
                                        </p:attrNameLst>
                                      </p:cBhvr>
                                      <p:tavLst>
                                        <p:tav tm="0">
                                          <p:val>
                                            <p:strVal val="#ppt_x"/>
                                          </p:val>
                                        </p:tav>
                                        <p:tav tm="100000">
                                          <p:val>
                                            <p:strVal val="#ppt_x"/>
                                          </p:val>
                                        </p:tav>
                                      </p:tavLst>
                                    </p:anim>
                                    <p:anim calcmode="lin" valueType="num">
                                      <p:cBhvr additive="base">
                                        <p:cTn id="103" dur="500" fill="hold"/>
                                        <p:tgtEl>
                                          <p:spTgt spid="109"/>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79"/>
                                        </p:tgtEl>
                                        <p:attrNameLst>
                                          <p:attrName>style.visibility</p:attrName>
                                        </p:attrNameLst>
                                      </p:cBhvr>
                                      <p:to>
                                        <p:strVal val="visible"/>
                                      </p:to>
                                    </p:set>
                                    <p:anim calcmode="lin" valueType="num">
                                      <p:cBhvr additive="base">
                                        <p:cTn id="106" dur="500" fill="hold"/>
                                        <p:tgtEl>
                                          <p:spTgt spid="79"/>
                                        </p:tgtEl>
                                        <p:attrNameLst>
                                          <p:attrName>ppt_x</p:attrName>
                                        </p:attrNameLst>
                                      </p:cBhvr>
                                      <p:tavLst>
                                        <p:tav tm="0">
                                          <p:val>
                                            <p:strVal val="#ppt_x"/>
                                          </p:val>
                                        </p:tav>
                                        <p:tav tm="100000">
                                          <p:val>
                                            <p:strVal val="#ppt_x"/>
                                          </p:val>
                                        </p:tav>
                                      </p:tavLst>
                                    </p:anim>
                                    <p:anim calcmode="lin" valueType="num">
                                      <p:cBhvr additive="base">
                                        <p:cTn id="107" dur="500" fill="hold"/>
                                        <p:tgtEl>
                                          <p:spTgt spid="79"/>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141"/>
                                        </p:tgtEl>
                                        <p:attrNameLst>
                                          <p:attrName>style.visibility</p:attrName>
                                        </p:attrNameLst>
                                      </p:cBhvr>
                                      <p:to>
                                        <p:strVal val="visible"/>
                                      </p:to>
                                    </p:set>
                                    <p:anim calcmode="lin" valueType="num">
                                      <p:cBhvr additive="base">
                                        <p:cTn id="110" dur="500" fill="hold"/>
                                        <p:tgtEl>
                                          <p:spTgt spid="141"/>
                                        </p:tgtEl>
                                        <p:attrNameLst>
                                          <p:attrName>ppt_x</p:attrName>
                                        </p:attrNameLst>
                                      </p:cBhvr>
                                      <p:tavLst>
                                        <p:tav tm="0">
                                          <p:val>
                                            <p:strVal val="#ppt_x"/>
                                          </p:val>
                                        </p:tav>
                                        <p:tav tm="100000">
                                          <p:val>
                                            <p:strVal val="#ppt_x"/>
                                          </p:val>
                                        </p:tav>
                                      </p:tavLst>
                                    </p:anim>
                                    <p:anim calcmode="lin" valueType="num">
                                      <p:cBhvr additive="base">
                                        <p:cTn id="111" dur="500" fill="hold"/>
                                        <p:tgtEl>
                                          <p:spTgt spid="141"/>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129"/>
                                        </p:tgtEl>
                                        <p:attrNameLst>
                                          <p:attrName>style.visibility</p:attrName>
                                        </p:attrNameLst>
                                      </p:cBhvr>
                                      <p:to>
                                        <p:strVal val="visible"/>
                                      </p:to>
                                    </p:set>
                                    <p:anim calcmode="lin" valueType="num">
                                      <p:cBhvr additive="base">
                                        <p:cTn id="114" dur="500" fill="hold"/>
                                        <p:tgtEl>
                                          <p:spTgt spid="129"/>
                                        </p:tgtEl>
                                        <p:attrNameLst>
                                          <p:attrName>ppt_x</p:attrName>
                                        </p:attrNameLst>
                                      </p:cBhvr>
                                      <p:tavLst>
                                        <p:tav tm="0">
                                          <p:val>
                                            <p:strVal val="#ppt_x"/>
                                          </p:val>
                                        </p:tav>
                                        <p:tav tm="100000">
                                          <p:val>
                                            <p:strVal val="#ppt_x"/>
                                          </p:val>
                                        </p:tav>
                                      </p:tavLst>
                                    </p:anim>
                                    <p:anim calcmode="lin" valueType="num">
                                      <p:cBhvr additive="base">
                                        <p:cTn id="115"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77" grpId="0" animBg="1"/>
      <p:bldP spid="78"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4" name="Google Shape;1045;p47"/>
          <p:cNvGrpSpPr/>
          <p:nvPr/>
        </p:nvGrpSpPr>
        <p:grpSpPr>
          <a:xfrm>
            <a:off x="1582375" y="1259746"/>
            <a:ext cx="6381750" cy="3644085"/>
            <a:chOff x="5251825" y="1581500"/>
            <a:chExt cx="2706125" cy="2167400"/>
          </a:xfrm>
        </p:grpSpPr>
        <p:sp>
          <p:nvSpPr>
            <p:cNvPr id="5" name="Google Shape;1046;p47"/>
            <p:cNvSpPr/>
            <p:nvPr/>
          </p:nvSpPr>
          <p:spPr>
            <a:xfrm>
              <a:off x="6230850"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47;p47"/>
            <p:cNvSpPr/>
            <p:nvPr/>
          </p:nvSpPr>
          <p:spPr>
            <a:xfrm>
              <a:off x="6198325" y="3040025"/>
              <a:ext cx="794775" cy="708875"/>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8;p47"/>
            <p:cNvSpPr/>
            <p:nvPr/>
          </p:nvSpPr>
          <p:spPr>
            <a:xfrm>
              <a:off x="6199175" y="3040025"/>
              <a:ext cx="747225" cy="331100"/>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9;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0;p47"/>
            <p:cNvSpPr/>
            <p:nvPr/>
          </p:nvSpPr>
          <p:spPr>
            <a:xfrm>
              <a:off x="528767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1;p47"/>
            <p:cNvSpPr/>
            <p:nvPr/>
          </p:nvSpPr>
          <p:spPr>
            <a:xfrm>
              <a:off x="5251825" y="1581500"/>
              <a:ext cx="2670275" cy="1702075"/>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2;p47"/>
            <p:cNvSpPr/>
            <p:nvPr/>
          </p:nvSpPr>
          <p:spPr>
            <a:xfrm>
              <a:off x="5287675" y="1668225"/>
              <a:ext cx="2556664" cy="1371825"/>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3;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4;p47"/>
            <p:cNvSpPr/>
            <p:nvPr/>
          </p:nvSpPr>
          <p:spPr>
            <a:xfrm>
              <a:off x="6518575" y="3114250"/>
              <a:ext cx="120100" cy="101950"/>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5;p47"/>
            <p:cNvSpPr/>
            <p:nvPr/>
          </p:nvSpPr>
          <p:spPr>
            <a:xfrm>
              <a:off x="6054900" y="3699675"/>
              <a:ext cx="810600" cy="49225"/>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6;p47"/>
            <p:cNvSpPr/>
            <p:nvPr/>
          </p:nvSpPr>
          <p:spPr>
            <a:xfrm>
              <a:off x="6808775" y="3699675"/>
              <a:ext cx="226025" cy="49225"/>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rgbClr val="37C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ounded Rectangle 1"/>
          <p:cNvSpPr/>
          <p:nvPr/>
        </p:nvSpPr>
        <p:spPr>
          <a:xfrm>
            <a:off x="1666919" y="1473777"/>
            <a:ext cx="6212662" cy="230643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135888" y="1831507"/>
            <a:ext cx="4572000" cy="523220"/>
          </a:xfrm>
          <a:prstGeom prst="rect">
            <a:avLst/>
          </a:prstGeom>
        </p:spPr>
        <p:txBody>
          <a:bodyPr>
            <a:spAutoFit/>
          </a:bodyPr>
          <a:lstStyle/>
          <a:p>
            <a:pPr marL="285750" indent="-285750">
              <a:buFont typeface="Arial" panose="020B0604020202020204" pitchFamily="34" charset="0"/>
              <a:buChar char="•"/>
            </a:pPr>
            <a:r>
              <a:rPr lang="en-US" b="1">
                <a:latin typeface="Times New Roman" panose="02020603050405020304" pitchFamily="18" charset="0"/>
                <a:ea typeface="Calibri" panose="020F0502020204030204" pitchFamily="34" charset="0"/>
              </a:rPr>
              <a:t>NLB</a:t>
            </a:r>
            <a:r>
              <a:rPr lang="en-US">
                <a:latin typeface="Times New Roman" panose="02020603050405020304" pitchFamily="18" charset="0"/>
                <a:ea typeface="Calibri" panose="020F0502020204030204" pitchFamily="34" charset="0"/>
              </a:rPr>
              <a:t> nhằm nâng cao tính sẵn sàng và chia tải ở mức Network khi dịch vụ được cung cấp trên nhiều node. </a:t>
            </a:r>
            <a:endParaRPr lang="en-US"/>
          </a:p>
        </p:txBody>
      </p:sp>
      <p:sp>
        <p:nvSpPr>
          <p:cNvPr id="18" name="Rectangle 17"/>
          <p:cNvSpPr/>
          <p:nvPr/>
        </p:nvSpPr>
        <p:spPr>
          <a:xfrm>
            <a:off x="2135888" y="2712457"/>
            <a:ext cx="4572000" cy="738664"/>
          </a:xfrm>
          <a:prstGeom prst="rect">
            <a:avLst/>
          </a:prstGeom>
        </p:spPr>
        <p:txBody>
          <a:bodyPr>
            <a:spAutoFit/>
          </a:bodyPr>
          <a:lstStyle/>
          <a:p>
            <a:pPr marL="285750" indent="-285750">
              <a:buFont typeface="Arial" panose="020B0604020202020204" pitchFamily="34" charset="0"/>
              <a:buChar char="•"/>
            </a:pPr>
            <a:r>
              <a:rPr lang="en-US" b="1">
                <a:latin typeface="Times New Roman" panose="02020603050405020304" pitchFamily="18" charset="0"/>
                <a:ea typeface="Calibri" panose="020F0502020204030204" pitchFamily="34" charset="0"/>
              </a:rPr>
              <a:t> Cluster </a:t>
            </a:r>
            <a:r>
              <a:rPr lang="en-US">
                <a:latin typeface="Times New Roman" panose="02020603050405020304" pitchFamily="18" charset="0"/>
                <a:ea typeface="Calibri" panose="020F0502020204030204" pitchFamily="34" charset="0"/>
              </a:rPr>
              <a:t>là việc kết hợp nhiều phần cứng riêng lẻ thành một cụm để cung cấp dịch vụ. Cluster có thể là Active-Active hay Active-Standby tùy theo từng hãng. </a:t>
            </a:r>
            <a:endParaRPr lang="en-US"/>
          </a:p>
        </p:txBody>
      </p:sp>
      <p:sp>
        <p:nvSpPr>
          <p:cNvPr id="20"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 TỔNG QUAN VỀ </a:t>
            </a:r>
            <a:r>
              <a:rPr lang="en-US" sz="2800" smtClean="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NLB </a:t>
            </a:r>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&amp; CLUSTER</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21" name="Straight Connector 20"/>
          <p:cNvCxnSpPr/>
          <p:nvPr/>
        </p:nvCxnSpPr>
        <p:spPr>
          <a:xfrm>
            <a:off x="508000" y="622760"/>
            <a:ext cx="6324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noChangeArrowheads="1"/>
          </p:cNvPicPr>
          <p:nvPr/>
        </p:nvPicPr>
        <p:blipFill>
          <a:blip r:embed="rId3">
            <a:lum bright="-12000" contrast="30000"/>
            <a:extLst>
              <a:ext uri="{28A0092B-C50C-407E-A947-70E740481C1C}">
                <a14:useLocalDpi xmlns:a14="http://schemas.microsoft.com/office/drawing/2010/main" val="0"/>
              </a:ext>
            </a:extLst>
          </a:blip>
          <a:srcRect/>
          <a:stretch>
            <a:fillRect/>
          </a:stretch>
        </p:blipFill>
        <p:spPr bwMode="auto">
          <a:xfrm>
            <a:off x="228537" y="1379608"/>
            <a:ext cx="3927339" cy="3012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 name="Picture 20"/>
          <p:cNvPicPr>
            <a:picLocks noChangeAspect="1" noChangeArrowheads="1"/>
          </p:cNvPicPr>
          <p:nvPr/>
        </p:nvPicPr>
        <p:blipFill>
          <a:blip r:embed="rId4">
            <a:lum bright="-18000" contrast="36000"/>
            <a:extLst>
              <a:ext uri="{28A0092B-C50C-407E-A947-70E740481C1C}">
                <a14:useLocalDpi xmlns:a14="http://schemas.microsoft.com/office/drawing/2010/main" val="0"/>
              </a:ext>
            </a:extLst>
          </a:blip>
          <a:srcRect/>
          <a:stretch>
            <a:fillRect/>
          </a:stretch>
        </p:blipFill>
        <p:spPr bwMode="auto">
          <a:xfrm>
            <a:off x="228535" y="1379608"/>
            <a:ext cx="3927341" cy="30405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4" name="Picture 18"/>
          <p:cNvPicPr>
            <a:picLocks noChangeAspect="1" noChangeArrowheads="1"/>
          </p:cNvPicPr>
          <p:nvPr/>
        </p:nvPicPr>
        <p:blipFill>
          <a:blip r:embed="rId5">
            <a:lum bright="-18000" contrast="36000"/>
            <a:extLst>
              <a:ext uri="{28A0092B-C50C-407E-A947-70E740481C1C}">
                <a14:useLocalDpi xmlns:a14="http://schemas.microsoft.com/office/drawing/2010/main" val="0"/>
              </a:ext>
            </a:extLst>
          </a:blip>
          <a:srcRect/>
          <a:stretch>
            <a:fillRect/>
          </a:stretch>
        </p:blipFill>
        <p:spPr bwMode="auto">
          <a:xfrm>
            <a:off x="5012643" y="1379608"/>
            <a:ext cx="3927339" cy="30217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5" name="Picture 32"/>
          <p:cNvPicPr>
            <a:picLocks noChangeAspect="1" noChangeArrowheads="1"/>
          </p:cNvPicPr>
          <p:nvPr/>
        </p:nvPicPr>
        <p:blipFill>
          <a:blip r:embed="rId6">
            <a:lum bright="-18000" contrast="42000"/>
            <a:extLst>
              <a:ext uri="{28A0092B-C50C-407E-A947-70E740481C1C}">
                <a14:useLocalDpi xmlns:a14="http://schemas.microsoft.com/office/drawing/2010/main" val="0"/>
              </a:ext>
            </a:extLst>
          </a:blip>
          <a:srcRect/>
          <a:stretch>
            <a:fillRect/>
          </a:stretch>
        </p:blipFill>
        <p:spPr bwMode="auto">
          <a:xfrm>
            <a:off x="5004982" y="1379608"/>
            <a:ext cx="3935000" cy="30405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1239717" y="4667179"/>
            <a:ext cx="1904975" cy="307777"/>
          </a:xfrm>
          <a:prstGeom prst="rect">
            <a:avLst/>
          </a:prstGeom>
          <a:noFill/>
        </p:spPr>
        <p:txBody>
          <a:bodyPr wrap="square" rtlCol="0">
            <a:spAutoFit/>
          </a:bodyPr>
          <a:lstStyle/>
          <a:p>
            <a:pPr algn="ctr"/>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Active- Standby</a:t>
            </a:r>
            <a:endParaRPr lang="en-US">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9" name="TextBox 18"/>
          <p:cNvSpPr txBox="1"/>
          <p:nvPr/>
        </p:nvSpPr>
        <p:spPr>
          <a:xfrm>
            <a:off x="5851799" y="4667179"/>
            <a:ext cx="2343150" cy="307777"/>
          </a:xfrm>
          <a:prstGeom prst="rect">
            <a:avLst/>
          </a:prstGeom>
          <a:noFill/>
        </p:spPr>
        <p:txBody>
          <a:bodyPr wrap="square" rtlCol="0">
            <a:spAutoFit/>
          </a:bodyPr>
          <a:lstStyle/>
          <a:p>
            <a:pPr algn="ctr"/>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Active- Active</a:t>
            </a:r>
            <a:endParaRPr lang="en-US">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84425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 calcmode="lin" valueType="num">
                                      <p:cBhvr additive="base">
                                        <p:cTn id="1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nodeType="clickEffect">
                                  <p:stCondLst>
                                    <p:cond delay="0"/>
                                  </p:stCondLst>
                                  <p:childTnLst>
                                    <p:animEffect transition="out" filter="randombar(horizontal)">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4" presetClass="exit" presetSubtype="10" fill="hold" grpId="0" nodeType="withEffect">
                                  <p:stCondLst>
                                    <p:cond delay="0"/>
                                  </p:stCondLst>
                                  <p:childTnLst>
                                    <p:animEffect transition="out" filter="randombar(horizontal)">
                                      <p:cBhvr>
                                        <p:cTn id="28" dur="500"/>
                                        <p:tgtEl>
                                          <p:spTgt spid="17">
                                            <p:txEl>
                                              <p:pRg st="0" end="0"/>
                                            </p:txEl>
                                          </p:spTgt>
                                        </p:tgtEl>
                                      </p:cBhvr>
                                    </p:animEffect>
                                    <p:set>
                                      <p:cBhvr>
                                        <p:cTn id="29" dur="1" fill="hold">
                                          <p:stCondLst>
                                            <p:cond delay="499"/>
                                          </p:stCondLst>
                                        </p:cTn>
                                        <p:tgtEl>
                                          <p:spTgt spid="17">
                                            <p:txEl>
                                              <p:pRg st="0" end="0"/>
                                            </p:txEl>
                                          </p:spTgt>
                                        </p:tgtEl>
                                        <p:attrNameLst>
                                          <p:attrName>style.visibility</p:attrName>
                                        </p:attrNameLst>
                                      </p:cBhvr>
                                      <p:to>
                                        <p:strVal val="hidden"/>
                                      </p:to>
                                    </p:set>
                                  </p:childTnLst>
                                </p:cTn>
                              </p:par>
                              <p:par>
                                <p:cTn id="30" presetID="14" presetClass="exit" presetSubtype="10" fill="hold" grpId="0" nodeType="withEffect">
                                  <p:stCondLst>
                                    <p:cond delay="0"/>
                                  </p:stCondLst>
                                  <p:childTnLst>
                                    <p:animEffect transition="out" filter="randombar(horizontal)">
                                      <p:cBhvr>
                                        <p:cTn id="31" dur="500"/>
                                        <p:tgtEl>
                                          <p:spTgt spid="18">
                                            <p:txEl>
                                              <p:pRg st="0" end="0"/>
                                            </p:txEl>
                                          </p:spTgt>
                                        </p:tgtEl>
                                      </p:cBhvr>
                                    </p:animEffect>
                                    <p:set>
                                      <p:cBhvr>
                                        <p:cTn id="32" dur="1" fill="hold">
                                          <p:stCondLst>
                                            <p:cond delay="499"/>
                                          </p:stCondLst>
                                        </p:cTn>
                                        <p:tgtEl>
                                          <p:spTgt spid="18">
                                            <p:txEl>
                                              <p:pRg st="0" end="0"/>
                                            </p:txEl>
                                          </p:spTgt>
                                        </p:tgtEl>
                                        <p:attrNameLst>
                                          <p:attrName>style.visibility</p:attrName>
                                        </p:attrNameLst>
                                      </p:cBhvr>
                                      <p:to>
                                        <p:strVal val="hidden"/>
                                      </p:to>
                                    </p:set>
                                  </p:childTnLst>
                                </p:cTn>
                              </p:par>
                              <p:par>
                                <p:cTn id="33" presetID="14" presetClass="exit" presetSubtype="10" fill="hold" grpId="0" nodeType="withEffect" nodePh="1">
                                  <p:stCondLst>
                                    <p:cond delay="0"/>
                                  </p:stCondLst>
                                  <p:endCondLst>
                                    <p:cond evt="begin" delay="0">
                                      <p:tn val="33"/>
                                    </p:cond>
                                  </p:endCondLst>
                                  <p:childTnLst>
                                    <p:animEffect transition="out" filter="randombar(horizontal)">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4" presetClass="exit" presetSubtype="10" fill="hold" nodeType="clickEffect">
                                  <p:stCondLst>
                                    <p:cond delay="0"/>
                                  </p:stCondLst>
                                  <p:childTnLst>
                                    <p:animEffect transition="out" filter="randombar(horizontal)">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4" presetClass="exit" presetSubtype="10" fill="hold" grpId="1" nodeType="withEffect">
                                  <p:stCondLst>
                                    <p:cond delay="0"/>
                                  </p:stCondLst>
                                  <p:childTnLst>
                                    <p:animEffect transition="out" filter="randombar(horizontal)">
                                      <p:cBhvr>
                                        <p:cTn id="42" dur="500"/>
                                        <p:tgtEl>
                                          <p:spTgt spid="17">
                                            <p:txEl>
                                              <p:pRg st="0" end="0"/>
                                            </p:txEl>
                                          </p:spTgt>
                                        </p:tgtEl>
                                      </p:cBhvr>
                                    </p:animEffect>
                                    <p:set>
                                      <p:cBhvr>
                                        <p:cTn id="43" dur="1" fill="hold">
                                          <p:stCondLst>
                                            <p:cond delay="499"/>
                                          </p:stCondLst>
                                        </p:cTn>
                                        <p:tgtEl>
                                          <p:spTgt spid="17">
                                            <p:txEl>
                                              <p:pRg st="0" end="0"/>
                                            </p:txEl>
                                          </p:spTgt>
                                        </p:tgtEl>
                                        <p:attrNameLst>
                                          <p:attrName>style.visibility</p:attrName>
                                        </p:attrNameLst>
                                      </p:cBhvr>
                                      <p:to>
                                        <p:strVal val="hidden"/>
                                      </p:to>
                                    </p:set>
                                  </p:childTnLst>
                                </p:cTn>
                              </p:par>
                              <p:par>
                                <p:cTn id="44" presetID="14" presetClass="exit" presetSubtype="10" fill="hold" grpId="1" nodeType="withEffect">
                                  <p:stCondLst>
                                    <p:cond delay="0"/>
                                  </p:stCondLst>
                                  <p:childTnLst>
                                    <p:animEffect transition="out" filter="randombar(horizontal)">
                                      <p:cBhvr>
                                        <p:cTn id="45" dur="500"/>
                                        <p:tgtEl>
                                          <p:spTgt spid="18">
                                            <p:txEl>
                                              <p:pRg st="0" end="0"/>
                                            </p:txEl>
                                          </p:spTgt>
                                        </p:tgtEl>
                                      </p:cBhvr>
                                    </p:animEffect>
                                    <p:set>
                                      <p:cBhvr>
                                        <p:cTn id="46" dur="1" fill="hold">
                                          <p:stCondLst>
                                            <p:cond delay="499"/>
                                          </p:stCondLst>
                                        </p:cTn>
                                        <p:tgtEl>
                                          <p:spTgt spid="18">
                                            <p:txEl>
                                              <p:pRg st="0" end="0"/>
                                            </p:txEl>
                                          </p:spTgt>
                                        </p:tgtEl>
                                        <p:attrNameLst>
                                          <p:attrName>style.visibility</p:attrName>
                                        </p:attrNameLst>
                                      </p:cBhvr>
                                      <p:to>
                                        <p:strVal val="hidden"/>
                                      </p:to>
                                    </p:set>
                                  </p:childTnLst>
                                </p:cTn>
                              </p:par>
                              <p:par>
                                <p:cTn id="47" presetID="14" presetClass="exit" presetSubtype="10" fill="hold" grpId="1" nodeType="withEffect" nodePh="1">
                                  <p:stCondLst>
                                    <p:cond delay="0"/>
                                  </p:stCondLst>
                                  <p:endCondLst>
                                    <p:cond evt="begin" delay="0">
                                      <p:tn val="47"/>
                                    </p:cond>
                                  </p:endCondLst>
                                  <p:childTnLst>
                                    <p:animEffect transition="out" filter="randombar(horizontal)">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build="allAtOnce"/>
      <p:bldP spid="17" grpId="1" build="allAtOnce"/>
      <p:bldP spid="18" grpId="0" build="allAtOnce"/>
      <p:bldP spid="18" grpId="1" build="allAtOnce"/>
      <p:bldP spid="16"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8"/>
        <p:cNvGrpSpPr/>
        <p:nvPr/>
      </p:nvGrpSpPr>
      <p:grpSpPr>
        <a:xfrm>
          <a:off x="0" y="0"/>
          <a:ext cx="0" cy="0"/>
          <a:chOff x="0" y="0"/>
          <a:chExt cx="0" cy="0"/>
        </a:xfrm>
      </p:grpSpPr>
      <p:pic>
        <p:nvPicPr>
          <p:cNvPr id="35" name="Picture 8" descr="http://www.hostway.com/images/dedicated-servers/managed-services/load-balancing/load-balancing-diagra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4550" y="2553057"/>
            <a:ext cx="9144000" cy="3996809"/>
          </a:xfrm>
          <a:prstGeom prst="rect">
            <a:avLst/>
          </a:prstGeom>
          <a:noFill/>
          <a:extLst>
            <a:ext uri="{909E8E84-426E-40DD-AFC4-6F175D3DCCD1}">
              <a14:hiddenFill xmlns:a14="http://schemas.microsoft.com/office/drawing/2010/main">
                <a:solidFill>
                  <a:srgbClr val="FFFFFF"/>
                </a:solidFill>
              </a14:hiddenFill>
            </a:ext>
          </a:extLst>
        </p:spPr>
      </p:pic>
      <p:sp>
        <p:nvSpPr>
          <p:cNvPr id="22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II. NETWORK LOAD BALANCE</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 name="Straight Connector 2"/>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45" name="Google Shape;462;p34"/>
          <p:cNvSpPr/>
          <p:nvPr/>
        </p:nvSpPr>
        <p:spPr>
          <a:xfrm>
            <a:off x="1250360" y="4015549"/>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7;p34"/>
          <p:cNvSpPr txBox="1">
            <a:spLocks/>
          </p:cNvSpPr>
          <p:nvPr/>
        </p:nvSpPr>
        <p:spPr>
          <a:xfrm>
            <a:off x="2290226" y="4258070"/>
            <a:ext cx="4313774" cy="473776"/>
          </a:xfrm>
          <a:prstGeom prst="rect">
            <a:avLst/>
          </a:prstGeom>
          <a:ln>
            <a:solidFill>
              <a:schemeClr val="accent6">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smtClean="0">
                <a:solidFill>
                  <a:srgbClr val="00B0F0"/>
                </a:solidFill>
                <a:latin typeface="Calibri" panose="020F0502020204030204" pitchFamily="34" charset="0"/>
                <a:cs typeface="Calibri" panose="020F0502020204030204" pitchFamily="34" charset="0"/>
              </a:rPr>
              <a:t>Các thuật toán cân bằng tải</a:t>
            </a:r>
            <a:endParaRPr lang="en-US" sz="1800" b="1">
              <a:solidFill>
                <a:srgbClr val="00B0F0"/>
              </a:solidFill>
              <a:latin typeface="Calibri" panose="020F0502020204030204" pitchFamily="34" charset="0"/>
              <a:cs typeface="Calibri" panose="020F0502020204030204" pitchFamily="34" charset="0"/>
            </a:endParaRPr>
          </a:p>
        </p:txBody>
      </p:sp>
      <p:grpSp>
        <p:nvGrpSpPr>
          <p:cNvPr id="48" name="Google Shape;508;p34"/>
          <p:cNvGrpSpPr/>
          <p:nvPr/>
        </p:nvGrpSpPr>
        <p:grpSpPr>
          <a:xfrm>
            <a:off x="1484271" y="4258577"/>
            <a:ext cx="506255" cy="488024"/>
            <a:chOff x="953920" y="3455283"/>
            <a:chExt cx="506255" cy="488024"/>
          </a:xfrm>
        </p:grpSpPr>
        <p:sp>
          <p:nvSpPr>
            <p:cNvPr id="49" name="Google Shape;509;p34"/>
            <p:cNvSpPr/>
            <p:nvPr/>
          </p:nvSpPr>
          <p:spPr>
            <a:xfrm>
              <a:off x="1130280" y="3487175"/>
              <a:ext cx="329894" cy="349018"/>
            </a:xfrm>
            <a:custGeom>
              <a:avLst/>
              <a:gdLst/>
              <a:ahLst/>
              <a:cxnLst/>
              <a:rect l="l" t="t" r="r" b="b"/>
              <a:pathLst>
                <a:path w="8498" h="8941" extrusionOk="0">
                  <a:moveTo>
                    <a:pt x="7409" y="0"/>
                  </a:moveTo>
                  <a:cubicBezTo>
                    <a:pt x="7409" y="0"/>
                    <a:pt x="7721" y="2081"/>
                    <a:pt x="6625" y="3170"/>
                  </a:cubicBezTo>
                  <a:lnTo>
                    <a:pt x="3178" y="6631"/>
                  </a:lnTo>
                  <a:cubicBezTo>
                    <a:pt x="2481" y="7323"/>
                    <a:pt x="1387" y="7449"/>
                    <a:pt x="681" y="7449"/>
                  </a:cubicBezTo>
                  <a:cubicBezTo>
                    <a:pt x="277" y="7449"/>
                    <a:pt x="1" y="7408"/>
                    <a:pt x="1" y="7408"/>
                  </a:cubicBezTo>
                  <a:lnTo>
                    <a:pt x="1" y="7408"/>
                  </a:lnTo>
                  <a:cubicBezTo>
                    <a:pt x="341" y="7748"/>
                    <a:pt x="764" y="7997"/>
                    <a:pt x="1236" y="8129"/>
                  </a:cubicBezTo>
                  <a:lnTo>
                    <a:pt x="2047" y="8941"/>
                  </a:lnTo>
                  <a:cubicBezTo>
                    <a:pt x="2734" y="8497"/>
                    <a:pt x="3372" y="7984"/>
                    <a:pt x="3955" y="7408"/>
                  </a:cubicBezTo>
                  <a:lnTo>
                    <a:pt x="7409" y="3947"/>
                  </a:lnTo>
                  <a:cubicBezTo>
                    <a:pt x="8498" y="2858"/>
                    <a:pt x="8498" y="1089"/>
                    <a:pt x="7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0;p34"/>
            <p:cNvSpPr/>
            <p:nvPr/>
          </p:nvSpPr>
          <p:spPr>
            <a:xfrm>
              <a:off x="1116848" y="3748168"/>
              <a:ext cx="13471" cy="28184"/>
            </a:xfrm>
            <a:custGeom>
              <a:avLst/>
              <a:gdLst/>
              <a:ahLst/>
              <a:cxnLst/>
              <a:rect l="l" t="t" r="r" b="b"/>
              <a:pathLst>
                <a:path w="347" h="722" extrusionOk="0">
                  <a:moveTo>
                    <a:pt x="305" y="1"/>
                  </a:moveTo>
                  <a:lnTo>
                    <a:pt x="0" y="299"/>
                  </a:lnTo>
                  <a:cubicBezTo>
                    <a:pt x="104" y="451"/>
                    <a:pt x="222" y="590"/>
                    <a:pt x="347" y="722"/>
                  </a:cubicBezTo>
                  <a:cubicBezTo>
                    <a:pt x="319" y="479"/>
                    <a:pt x="305" y="236"/>
                    <a:pt x="3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1;p34"/>
            <p:cNvSpPr/>
            <p:nvPr/>
          </p:nvSpPr>
          <p:spPr>
            <a:xfrm>
              <a:off x="1100155" y="3455283"/>
              <a:ext cx="347635" cy="338400"/>
            </a:xfrm>
            <a:custGeom>
              <a:avLst/>
              <a:gdLst/>
              <a:ahLst/>
              <a:cxnLst/>
              <a:rect l="l" t="t" r="r" b="b"/>
              <a:pathLst>
                <a:path w="8955" h="8669" extrusionOk="0">
                  <a:moveTo>
                    <a:pt x="6211" y="1422"/>
                  </a:moveTo>
                  <a:cubicBezTo>
                    <a:pt x="6562" y="1422"/>
                    <a:pt x="6912" y="1556"/>
                    <a:pt x="7179" y="1823"/>
                  </a:cubicBezTo>
                  <a:cubicBezTo>
                    <a:pt x="7713" y="2357"/>
                    <a:pt x="7713" y="3224"/>
                    <a:pt x="7179" y="3765"/>
                  </a:cubicBezTo>
                  <a:lnTo>
                    <a:pt x="5445" y="5499"/>
                  </a:lnTo>
                  <a:lnTo>
                    <a:pt x="5077" y="5589"/>
                  </a:lnTo>
                  <a:lnTo>
                    <a:pt x="3822" y="7122"/>
                  </a:lnTo>
                  <a:lnTo>
                    <a:pt x="3725" y="7219"/>
                  </a:lnTo>
                  <a:cubicBezTo>
                    <a:pt x="3455" y="7496"/>
                    <a:pt x="3097" y="7635"/>
                    <a:pt x="2739" y="7635"/>
                  </a:cubicBezTo>
                  <a:cubicBezTo>
                    <a:pt x="2388" y="7635"/>
                    <a:pt x="2037" y="7501"/>
                    <a:pt x="1769" y="7233"/>
                  </a:cubicBezTo>
                  <a:cubicBezTo>
                    <a:pt x="1228" y="6692"/>
                    <a:pt x="1235" y="5811"/>
                    <a:pt x="1783" y="5277"/>
                  </a:cubicBezTo>
                  <a:lnTo>
                    <a:pt x="5237" y="1823"/>
                  </a:lnTo>
                  <a:cubicBezTo>
                    <a:pt x="5507" y="1556"/>
                    <a:pt x="5859" y="1422"/>
                    <a:pt x="6211" y="1422"/>
                  </a:cubicBezTo>
                  <a:close/>
                  <a:moveTo>
                    <a:pt x="6211" y="0"/>
                  </a:moveTo>
                  <a:cubicBezTo>
                    <a:pt x="5495" y="0"/>
                    <a:pt x="4779" y="273"/>
                    <a:pt x="4231" y="817"/>
                  </a:cubicBezTo>
                  <a:lnTo>
                    <a:pt x="777" y="4271"/>
                  </a:lnTo>
                  <a:lnTo>
                    <a:pt x="0" y="6678"/>
                  </a:lnTo>
                  <a:cubicBezTo>
                    <a:pt x="63" y="7080"/>
                    <a:pt x="208" y="7469"/>
                    <a:pt x="437" y="7809"/>
                  </a:cubicBezTo>
                  <a:lnTo>
                    <a:pt x="479" y="7767"/>
                  </a:lnTo>
                  <a:cubicBezTo>
                    <a:pt x="548" y="7941"/>
                    <a:pt x="652" y="8093"/>
                    <a:pt x="784" y="8225"/>
                  </a:cubicBezTo>
                  <a:cubicBezTo>
                    <a:pt x="1082" y="8523"/>
                    <a:pt x="1494" y="8668"/>
                    <a:pt x="1951" y="8668"/>
                  </a:cubicBezTo>
                  <a:cubicBezTo>
                    <a:pt x="2079" y="8668"/>
                    <a:pt x="2211" y="8657"/>
                    <a:pt x="2345" y="8634"/>
                  </a:cubicBezTo>
                  <a:cubicBezTo>
                    <a:pt x="2948" y="8523"/>
                    <a:pt x="3600" y="8183"/>
                    <a:pt x="4148" y="7642"/>
                  </a:cubicBezTo>
                  <a:lnTo>
                    <a:pt x="7602" y="4188"/>
                  </a:lnTo>
                  <a:cubicBezTo>
                    <a:pt x="8691" y="3092"/>
                    <a:pt x="8955" y="1587"/>
                    <a:pt x="8185" y="817"/>
                  </a:cubicBezTo>
                  <a:cubicBezTo>
                    <a:pt x="7640" y="273"/>
                    <a:pt x="6926" y="0"/>
                    <a:pt x="6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2;p34"/>
            <p:cNvSpPr/>
            <p:nvPr/>
          </p:nvSpPr>
          <p:spPr>
            <a:xfrm>
              <a:off x="996467" y="3834281"/>
              <a:ext cx="224614" cy="109027"/>
            </a:xfrm>
            <a:custGeom>
              <a:avLst/>
              <a:gdLst/>
              <a:ahLst/>
              <a:cxnLst/>
              <a:rect l="l" t="t" r="r" b="b"/>
              <a:pathLst>
                <a:path w="5786" h="2793" extrusionOk="0">
                  <a:moveTo>
                    <a:pt x="4370" y="0"/>
                  </a:moveTo>
                  <a:lnTo>
                    <a:pt x="3171" y="1193"/>
                  </a:lnTo>
                  <a:cubicBezTo>
                    <a:pt x="2482" y="1886"/>
                    <a:pt x="1398" y="2013"/>
                    <a:pt x="693" y="2013"/>
                  </a:cubicBezTo>
                  <a:cubicBezTo>
                    <a:pt x="283" y="2013"/>
                    <a:pt x="1" y="1970"/>
                    <a:pt x="1" y="1970"/>
                  </a:cubicBezTo>
                  <a:lnTo>
                    <a:pt x="1" y="1970"/>
                  </a:lnTo>
                  <a:cubicBezTo>
                    <a:pt x="545" y="2518"/>
                    <a:pt x="1260" y="2792"/>
                    <a:pt x="1974" y="2792"/>
                  </a:cubicBezTo>
                  <a:cubicBezTo>
                    <a:pt x="2688" y="2792"/>
                    <a:pt x="3403" y="2518"/>
                    <a:pt x="3947" y="1970"/>
                  </a:cubicBezTo>
                  <a:lnTo>
                    <a:pt x="5785" y="139"/>
                  </a:lnTo>
                  <a:lnTo>
                    <a:pt x="4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p34"/>
            <p:cNvSpPr/>
            <p:nvPr/>
          </p:nvSpPr>
          <p:spPr>
            <a:xfrm>
              <a:off x="1166111" y="3770926"/>
              <a:ext cx="123099" cy="69405"/>
            </a:xfrm>
            <a:custGeom>
              <a:avLst/>
              <a:gdLst/>
              <a:ahLst/>
              <a:cxnLst/>
              <a:rect l="l" t="t" r="r" b="b"/>
              <a:pathLst>
                <a:path w="3171" h="1778" extrusionOk="0">
                  <a:moveTo>
                    <a:pt x="3170" y="0"/>
                  </a:moveTo>
                  <a:lnTo>
                    <a:pt x="3032" y="132"/>
                  </a:lnTo>
                  <a:cubicBezTo>
                    <a:pt x="2507" y="663"/>
                    <a:pt x="1792" y="953"/>
                    <a:pt x="1054" y="953"/>
                  </a:cubicBezTo>
                  <a:cubicBezTo>
                    <a:pt x="935" y="953"/>
                    <a:pt x="814" y="945"/>
                    <a:pt x="694" y="930"/>
                  </a:cubicBezTo>
                  <a:lnTo>
                    <a:pt x="0" y="1623"/>
                  </a:lnTo>
                  <a:cubicBezTo>
                    <a:pt x="346" y="1728"/>
                    <a:pt x="704" y="1777"/>
                    <a:pt x="1064" y="1777"/>
                  </a:cubicBezTo>
                  <a:cubicBezTo>
                    <a:pt x="1181" y="1777"/>
                    <a:pt x="1298" y="1772"/>
                    <a:pt x="1415" y="1762"/>
                  </a:cubicBezTo>
                  <a:lnTo>
                    <a:pt x="3032" y="139"/>
                  </a:lnTo>
                  <a:cubicBezTo>
                    <a:pt x="3080" y="97"/>
                    <a:pt x="3122" y="49"/>
                    <a:pt x="3170" y="0"/>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4;p34"/>
            <p:cNvSpPr/>
            <p:nvPr/>
          </p:nvSpPr>
          <p:spPr>
            <a:xfrm>
              <a:off x="953920" y="3590386"/>
              <a:ext cx="349537" cy="338166"/>
            </a:xfrm>
            <a:custGeom>
              <a:avLst/>
              <a:gdLst/>
              <a:ahLst/>
              <a:cxnLst/>
              <a:rect l="l" t="t" r="r" b="b"/>
              <a:pathLst>
                <a:path w="9004" h="8663" extrusionOk="0">
                  <a:moveTo>
                    <a:pt x="6524" y="0"/>
                  </a:moveTo>
                  <a:cubicBezTo>
                    <a:pt x="5810" y="0"/>
                    <a:pt x="5095" y="273"/>
                    <a:pt x="4551" y="817"/>
                  </a:cubicBezTo>
                  <a:lnTo>
                    <a:pt x="1097" y="4271"/>
                  </a:lnTo>
                  <a:cubicBezTo>
                    <a:pt x="1" y="5360"/>
                    <a:pt x="1" y="7129"/>
                    <a:pt x="1097" y="8225"/>
                  </a:cubicBezTo>
                  <a:cubicBezTo>
                    <a:pt x="1393" y="8521"/>
                    <a:pt x="1801" y="8663"/>
                    <a:pt x="2255" y="8663"/>
                  </a:cubicBezTo>
                  <a:cubicBezTo>
                    <a:pt x="2386" y="8663"/>
                    <a:pt x="2520" y="8651"/>
                    <a:pt x="2657" y="8627"/>
                  </a:cubicBezTo>
                  <a:cubicBezTo>
                    <a:pt x="3261" y="8523"/>
                    <a:pt x="3913" y="8183"/>
                    <a:pt x="4461" y="7642"/>
                  </a:cubicBezTo>
                  <a:lnTo>
                    <a:pt x="5779" y="6325"/>
                  </a:lnTo>
                  <a:cubicBezTo>
                    <a:pt x="5779" y="6325"/>
                    <a:pt x="5632" y="6119"/>
                    <a:pt x="5240" y="6119"/>
                  </a:cubicBezTo>
                  <a:cubicBezTo>
                    <a:pt x="5206" y="6119"/>
                    <a:pt x="5171" y="6120"/>
                    <a:pt x="5134" y="6123"/>
                  </a:cubicBezTo>
                  <a:lnTo>
                    <a:pt x="4045" y="7219"/>
                  </a:lnTo>
                  <a:cubicBezTo>
                    <a:pt x="3775" y="7496"/>
                    <a:pt x="3417" y="7635"/>
                    <a:pt x="3059" y="7635"/>
                  </a:cubicBezTo>
                  <a:cubicBezTo>
                    <a:pt x="2708" y="7635"/>
                    <a:pt x="2356" y="7501"/>
                    <a:pt x="2089" y="7233"/>
                  </a:cubicBezTo>
                  <a:cubicBezTo>
                    <a:pt x="1548" y="6692"/>
                    <a:pt x="1554" y="5811"/>
                    <a:pt x="2102" y="5277"/>
                  </a:cubicBezTo>
                  <a:lnTo>
                    <a:pt x="5557" y="1823"/>
                  </a:lnTo>
                  <a:cubicBezTo>
                    <a:pt x="5820" y="1559"/>
                    <a:pt x="6168" y="1427"/>
                    <a:pt x="6517" y="1427"/>
                  </a:cubicBezTo>
                  <a:cubicBezTo>
                    <a:pt x="6847" y="1427"/>
                    <a:pt x="7177" y="1545"/>
                    <a:pt x="7436" y="1781"/>
                  </a:cubicBezTo>
                  <a:cubicBezTo>
                    <a:pt x="7977" y="2274"/>
                    <a:pt x="8040" y="3099"/>
                    <a:pt x="7582" y="3661"/>
                  </a:cubicBezTo>
                  <a:lnTo>
                    <a:pt x="8914" y="2336"/>
                  </a:lnTo>
                  <a:cubicBezTo>
                    <a:pt x="9004" y="1740"/>
                    <a:pt x="8872" y="1192"/>
                    <a:pt x="8498" y="817"/>
                  </a:cubicBezTo>
                  <a:cubicBezTo>
                    <a:pt x="7953" y="273"/>
                    <a:pt x="7239" y="0"/>
                    <a:pt x="6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5;p34"/>
            <p:cNvSpPr/>
            <p:nvPr/>
          </p:nvSpPr>
          <p:spPr>
            <a:xfrm>
              <a:off x="1152912" y="3804223"/>
              <a:ext cx="54154" cy="33063"/>
            </a:xfrm>
            <a:custGeom>
              <a:avLst/>
              <a:gdLst/>
              <a:ahLst/>
              <a:cxnLst/>
              <a:rect l="l" t="t" r="r" b="b"/>
              <a:pathLst>
                <a:path w="1395" h="847" extrusionOk="0">
                  <a:moveTo>
                    <a:pt x="653" y="0"/>
                  </a:moveTo>
                  <a:lnTo>
                    <a:pt x="1" y="645"/>
                  </a:lnTo>
                  <a:cubicBezTo>
                    <a:pt x="209" y="736"/>
                    <a:pt x="431" y="798"/>
                    <a:pt x="646" y="847"/>
                  </a:cubicBezTo>
                  <a:lnTo>
                    <a:pt x="1395" y="104"/>
                  </a:lnTo>
                  <a:cubicBezTo>
                    <a:pt x="1145" y="104"/>
                    <a:pt x="895" y="70"/>
                    <a:pt x="653" y="0"/>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462;p34"/>
          <p:cNvSpPr/>
          <p:nvPr/>
        </p:nvSpPr>
        <p:spPr>
          <a:xfrm>
            <a:off x="1250360" y="2698680"/>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67;p34"/>
          <p:cNvSpPr txBox="1">
            <a:spLocks/>
          </p:cNvSpPr>
          <p:nvPr/>
        </p:nvSpPr>
        <p:spPr>
          <a:xfrm>
            <a:off x="2290226" y="2941201"/>
            <a:ext cx="4313774" cy="473776"/>
          </a:xfrm>
          <a:prstGeom prst="rect">
            <a:avLst/>
          </a:prstGeom>
          <a:ln>
            <a:solidFill>
              <a:schemeClr val="accent6">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smtClean="0">
                <a:solidFill>
                  <a:srgbClr val="00B0F0"/>
                </a:solidFill>
                <a:latin typeface="Calibri" panose="020F0502020204030204" pitchFamily="34" charset="0"/>
                <a:cs typeface="Calibri" panose="020F0502020204030204" pitchFamily="34" charset="0"/>
              </a:rPr>
              <a:t>Các biện pháp cân bằng tải của TG</a:t>
            </a:r>
            <a:endParaRPr lang="en-US" sz="1800" b="1">
              <a:solidFill>
                <a:srgbClr val="00B0F0"/>
              </a:solidFill>
              <a:latin typeface="Calibri" panose="020F0502020204030204" pitchFamily="34" charset="0"/>
              <a:cs typeface="Calibri" panose="020F0502020204030204" pitchFamily="34" charset="0"/>
            </a:endParaRPr>
          </a:p>
        </p:txBody>
      </p:sp>
      <p:grpSp>
        <p:nvGrpSpPr>
          <p:cNvPr id="59" name="Google Shape;508;p34"/>
          <p:cNvGrpSpPr/>
          <p:nvPr/>
        </p:nvGrpSpPr>
        <p:grpSpPr>
          <a:xfrm>
            <a:off x="1484271" y="2941708"/>
            <a:ext cx="506255" cy="488024"/>
            <a:chOff x="953920" y="3455283"/>
            <a:chExt cx="506255" cy="488024"/>
          </a:xfrm>
        </p:grpSpPr>
        <p:sp>
          <p:nvSpPr>
            <p:cNvPr id="60" name="Google Shape;509;p34"/>
            <p:cNvSpPr/>
            <p:nvPr/>
          </p:nvSpPr>
          <p:spPr>
            <a:xfrm>
              <a:off x="1130280" y="3487175"/>
              <a:ext cx="329894" cy="349018"/>
            </a:xfrm>
            <a:custGeom>
              <a:avLst/>
              <a:gdLst/>
              <a:ahLst/>
              <a:cxnLst/>
              <a:rect l="l" t="t" r="r" b="b"/>
              <a:pathLst>
                <a:path w="8498" h="8941" extrusionOk="0">
                  <a:moveTo>
                    <a:pt x="7409" y="0"/>
                  </a:moveTo>
                  <a:cubicBezTo>
                    <a:pt x="7409" y="0"/>
                    <a:pt x="7721" y="2081"/>
                    <a:pt x="6625" y="3170"/>
                  </a:cubicBezTo>
                  <a:lnTo>
                    <a:pt x="3178" y="6631"/>
                  </a:lnTo>
                  <a:cubicBezTo>
                    <a:pt x="2481" y="7323"/>
                    <a:pt x="1387" y="7449"/>
                    <a:pt x="681" y="7449"/>
                  </a:cubicBezTo>
                  <a:cubicBezTo>
                    <a:pt x="277" y="7449"/>
                    <a:pt x="1" y="7408"/>
                    <a:pt x="1" y="7408"/>
                  </a:cubicBezTo>
                  <a:lnTo>
                    <a:pt x="1" y="7408"/>
                  </a:lnTo>
                  <a:cubicBezTo>
                    <a:pt x="341" y="7748"/>
                    <a:pt x="764" y="7997"/>
                    <a:pt x="1236" y="8129"/>
                  </a:cubicBezTo>
                  <a:lnTo>
                    <a:pt x="2047" y="8941"/>
                  </a:lnTo>
                  <a:cubicBezTo>
                    <a:pt x="2734" y="8497"/>
                    <a:pt x="3372" y="7984"/>
                    <a:pt x="3955" y="7408"/>
                  </a:cubicBezTo>
                  <a:lnTo>
                    <a:pt x="7409" y="3947"/>
                  </a:lnTo>
                  <a:cubicBezTo>
                    <a:pt x="8498" y="2858"/>
                    <a:pt x="8498" y="1089"/>
                    <a:pt x="7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0;p34"/>
            <p:cNvSpPr/>
            <p:nvPr/>
          </p:nvSpPr>
          <p:spPr>
            <a:xfrm>
              <a:off x="1116848" y="3748168"/>
              <a:ext cx="13471" cy="28184"/>
            </a:xfrm>
            <a:custGeom>
              <a:avLst/>
              <a:gdLst/>
              <a:ahLst/>
              <a:cxnLst/>
              <a:rect l="l" t="t" r="r" b="b"/>
              <a:pathLst>
                <a:path w="347" h="722" extrusionOk="0">
                  <a:moveTo>
                    <a:pt x="305" y="1"/>
                  </a:moveTo>
                  <a:lnTo>
                    <a:pt x="0" y="299"/>
                  </a:lnTo>
                  <a:cubicBezTo>
                    <a:pt x="104" y="451"/>
                    <a:pt x="222" y="590"/>
                    <a:pt x="347" y="722"/>
                  </a:cubicBezTo>
                  <a:cubicBezTo>
                    <a:pt x="319" y="479"/>
                    <a:pt x="305" y="236"/>
                    <a:pt x="3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1;p34"/>
            <p:cNvSpPr/>
            <p:nvPr/>
          </p:nvSpPr>
          <p:spPr>
            <a:xfrm>
              <a:off x="1100155" y="3455283"/>
              <a:ext cx="347635" cy="338400"/>
            </a:xfrm>
            <a:custGeom>
              <a:avLst/>
              <a:gdLst/>
              <a:ahLst/>
              <a:cxnLst/>
              <a:rect l="l" t="t" r="r" b="b"/>
              <a:pathLst>
                <a:path w="8955" h="8669" extrusionOk="0">
                  <a:moveTo>
                    <a:pt x="6211" y="1422"/>
                  </a:moveTo>
                  <a:cubicBezTo>
                    <a:pt x="6562" y="1422"/>
                    <a:pt x="6912" y="1556"/>
                    <a:pt x="7179" y="1823"/>
                  </a:cubicBezTo>
                  <a:cubicBezTo>
                    <a:pt x="7713" y="2357"/>
                    <a:pt x="7713" y="3224"/>
                    <a:pt x="7179" y="3765"/>
                  </a:cubicBezTo>
                  <a:lnTo>
                    <a:pt x="5445" y="5499"/>
                  </a:lnTo>
                  <a:lnTo>
                    <a:pt x="5077" y="5589"/>
                  </a:lnTo>
                  <a:lnTo>
                    <a:pt x="3822" y="7122"/>
                  </a:lnTo>
                  <a:lnTo>
                    <a:pt x="3725" y="7219"/>
                  </a:lnTo>
                  <a:cubicBezTo>
                    <a:pt x="3455" y="7496"/>
                    <a:pt x="3097" y="7635"/>
                    <a:pt x="2739" y="7635"/>
                  </a:cubicBezTo>
                  <a:cubicBezTo>
                    <a:pt x="2388" y="7635"/>
                    <a:pt x="2037" y="7501"/>
                    <a:pt x="1769" y="7233"/>
                  </a:cubicBezTo>
                  <a:cubicBezTo>
                    <a:pt x="1228" y="6692"/>
                    <a:pt x="1235" y="5811"/>
                    <a:pt x="1783" y="5277"/>
                  </a:cubicBezTo>
                  <a:lnTo>
                    <a:pt x="5237" y="1823"/>
                  </a:lnTo>
                  <a:cubicBezTo>
                    <a:pt x="5507" y="1556"/>
                    <a:pt x="5859" y="1422"/>
                    <a:pt x="6211" y="1422"/>
                  </a:cubicBezTo>
                  <a:close/>
                  <a:moveTo>
                    <a:pt x="6211" y="0"/>
                  </a:moveTo>
                  <a:cubicBezTo>
                    <a:pt x="5495" y="0"/>
                    <a:pt x="4779" y="273"/>
                    <a:pt x="4231" y="817"/>
                  </a:cubicBezTo>
                  <a:lnTo>
                    <a:pt x="777" y="4271"/>
                  </a:lnTo>
                  <a:lnTo>
                    <a:pt x="0" y="6678"/>
                  </a:lnTo>
                  <a:cubicBezTo>
                    <a:pt x="63" y="7080"/>
                    <a:pt x="208" y="7469"/>
                    <a:pt x="437" y="7809"/>
                  </a:cubicBezTo>
                  <a:lnTo>
                    <a:pt x="479" y="7767"/>
                  </a:lnTo>
                  <a:cubicBezTo>
                    <a:pt x="548" y="7941"/>
                    <a:pt x="652" y="8093"/>
                    <a:pt x="784" y="8225"/>
                  </a:cubicBezTo>
                  <a:cubicBezTo>
                    <a:pt x="1082" y="8523"/>
                    <a:pt x="1494" y="8668"/>
                    <a:pt x="1951" y="8668"/>
                  </a:cubicBezTo>
                  <a:cubicBezTo>
                    <a:pt x="2079" y="8668"/>
                    <a:pt x="2211" y="8657"/>
                    <a:pt x="2345" y="8634"/>
                  </a:cubicBezTo>
                  <a:cubicBezTo>
                    <a:pt x="2948" y="8523"/>
                    <a:pt x="3600" y="8183"/>
                    <a:pt x="4148" y="7642"/>
                  </a:cubicBezTo>
                  <a:lnTo>
                    <a:pt x="7602" y="4188"/>
                  </a:lnTo>
                  <a:cubicBezTo>
                    <a:pt x="8691" y="3092"/>
                    <a:pt x="8955" y="1587"/>
                    <a:pt x="8185" y="817"/>
                  </a:cubicBezTo>
                  <a:cubicBezTo>
                    <a:pt x="7640" y="273"/>
                    <a:pt x="6926" y="0"/>
                    <a:pt x="6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2;p34"/>
            <p:cNvSpPr/>
            <p:nvPr/>
          </p:nvSpPr>
          <p:spPr>
            <a:xfrm>
              <a:off x="996467" y="3834281"/>
              <a:ext cx="224614" cy="109027"/>
            </a:xfrm>
            <a:custGeom>
              <a:avLst/>
              <a:gdLst/>
              <a:ahLst/>
              <a:cxnLst/>
              <a:rect l="l" t="t" r="r" b="b"/>
              <a:pathLst>
                <a:path w="5786" h="2793" extrusionOk="0">
                  <a:moveTo>
                    <a:pt x="4370" y="0"/>
                  </a:moveTo>
                  <a:lnTo>
                    <a:pt x="3171" y="1193"/>
                  </a:lnTo>
                  <a:cubicBezTo>
                    <a:pt x="2482" y="1886"/>
                    <a:pt x="1398" y="2013"/>
                    <a:pt x="693" y="2013"/>
                  </a:cubicBezTo>
                  <a:cubicBezTo>
                    <a:pt x="283" y="2013"/>
                    <a:pt x="1" y="1970"/>
                    <a:pt x="1" y="1970"/>
                  </a:cubicBezTo>
                  <a:lnTo>
                    <a:pt x="1" y="1970"/>
                  </a:lnTo>
                  <a:cubicBezTo>
                    <a:pt x="545" y="2518"/>
                    <a:pt x="1260" y="2792"/>
                    <a:pt x="1974" y="2792"/>
                  </a:cubicBezTo>
                  <a:cubicBezTo>
                    <a:pt x="2688" y="2792"/>
                    <a:pt x="3403" y="2518"/>
                    <a:pt x="3947" y="1970"/>
                  </a:cubicBezTo>
                  <a:lnTo>
                    <a:pt x="5785" y="139"/>
                  </a:lnTo>
                  <a:lnTo>
                    <a:pt x="4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3;p34"/>
            <p:cNvSpPr/>
            <p:nvPr/>
          </p:nvSpPr>
          <p:spPr>
            <a:xfrm>
              <a:off x="1166111" y="3770926"/>
              <a:ext cx="123099" cy="69405"/>
            </a:xfrm>
            <a:custGeom>
              <a:avLst/>
              <a:gdLst/>
              <a:ahLst/>
              <a:cxnLst/>
              <a:rect l="l" t="t" r="r" b="b"/>
              <a:pathLst>
                <a:path w="3171" h="1778" extrusionOk="0">
                  <a:moveTo>
                    <a:pt x="3170" y="0"/>
                  </a:moveTo>
                  <a:lnTo>
                    <a:pt x="3032" y="132"/>
                  </a:lnTo>
                  <a:cubicBezTo>
                    <a:pt x="2507" y="663"/>
                    <a:pt x="1792" y="953"/>
                    <a:pt x="1054" y="953"/>
                  </a:cubicBezTo>
                  <a:cubicBezTo>
                    <a:pt x="935" y="953"/>
                    <a:pt x="814" y="945"/>
                    <a:pt x="694" y="930"/>
                  </a:cubicBezTo>
                  <a:lnTo>
                    <a:pt x="0" y="1623"/>
                  </a:lnTo>
                  <a:cubicBezTo>
                    <a:pt x="346" y="1728"/>
                    <a:pt x="704" y="1777"/>
                    <a:pt x="1064" y="1777"/>
                  </a:cubicBezTo>
                  <a:cubicBezTo>
                    <a:pt x="1181" y="1777"/>
                    <a:pt x="1298" y="1772"/>
                    <a:pt x="1415" y="1762"/>
                  </a:cubicBezTo>
                  <a:lnTo>
                    <a:pt x="3032" y="139"/>
                  </a:lnTo>
                  <a:cubicBezTo>
                    <a:pt x="3080" y="97"/>
                    <a:pt x="3122" y="49"/>
                    <a:pt x="3170" y="0"/>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p34"/>
            <p:cNvSpPr/>
            <p:nvPr/>
          </p:nvSpPr>
          <p:spPr>
            <a:xfrm>
              <a:off x="953920" y="3590386"/>
              <a:ext cx="349537" cy="338166"/>
            </a:xfrm>
            <a:custGeom>
              <a:avLst/>
              <a:gdLst/>
              <a:ahLst/>
              <a:cxnLst/>
              <a:rect l="l" t="t" r="r" b="b"/>
              <a:pathLst>
                <a:path w="9004" h="8663" extrusionOk="0">
                  <a:moveTo>
                    <a:pt x="6524" y="0"/>
                  </a:moveTo>
                  <a:cubicBezTo>
                    <a:pt x="5810" y="0"/>
                    <a:pt x="5095" y="273"/>
                    <a:pt x="4551" y="817"/>
                  </a:cubicBezTo>
                  <a:lnTo>
                    <a:pt x="1097" y="4271"/>
                  </a:lnTo>
                  <a:cubicBezTo>
                    <a:pt x="1" y="5360"/>
                    <a:pt x="1" y="7129"/>
                    <a:pt x="1097" y="8225"/>
                  </a:cubicBezTo>
                  <a:cubicBezTo>
                    <a:pt x="1393" y="8521"/>
                    <a:pt x="1801" y="8663"/>
                    <a:pt x="2255" y="8663"/>
                  </a:cubicBezTo>
                  <a:cubicBezTo>
                    <a:pt x="2386" y="8663"/>
                    <a:pt x="2520" y="8651"/>
                    <a:pt x="2657" y="8627"/>
                  </a:cubicBezTo>
                  <a:cubicBezTo>
                    <a:pt x="3261" y="8523"/>
                    <a:pt x="3913" y="8183"/>
                    <a:pt x="4461" y="7642"/>
                  </a:cubicBezTo>
                  <a:lnTo>
                    <a:pt x="5779" y="6325"/>
                  </a:lnTo>
                  <a:cubicBezTo>
                    <a:pt x="5779" y="6325"/>
                    <a:pt x="5632" y="6119"/>
                    <a:pt x="5240" y="6119"/>
                  </a:cubicBezTo>
                  <a:cubicBezTo>
                    <a:pt x="5206" y="6119"/>
                    <a:pt x="5171" y="6120"/>
                    <a:pt x="5134" y="6123"/>
                  </a:cubicBezTo>
                  <a:lnTo>
                    <a:pt x="4045" y="7219"/>
                  </a:lnTo>
                  <a:cubicBezTo>
                    <a:pt x="3775" y="7496"/>
                    <a:pt x="3417" y="7635"/>
                    <a:pt x="3059" y="7635"/>
                  </a:cubicBezTo>
                  <a:cubicBezTo>
                    <a:pt x="2708" y="7635"/>
                    <a:pt x="2356" y="7501"/>
                    <a:pt x="2089" y="7233"/>
                  </a:cubicBezTo>
                  <a:cubicBezTo>
                    <a:pt x="1548" y="6692"/>
                    <a:pt x="1554" y="5811"/>
                    <a:pt x="2102" y="5277"/>
                  </a:cubicBezTo>
                  <a:lnTo>
                    <a:pt x="5557" y="1823"/>
                  </a:lnTo>
                  <a:cubicBezTo>
                    <a:pt x="5820" y="1559"/>
                    <a:pt x="6168" y="1427"/>
                    <a:pt x="6517" y="1427"/>
                  </a:cubicBezTo>
                  <a:cubicBezTo>
                    <a:pt x="6847" y="1427"/>
                    <a:pt x="7177" y="1545"/>
                    <a:pt x="7436" y="1781"/>
                  </a:cubicBezTo>
                  <a:cubicBezTo>
                    <a:pt x="7977" y="2274"/>
                    <a:pt x="8040" y="3099"/>
                    <a:pt x="7582" y="3661"/>
                  </a:cubicBezTo>
                  <a:lnTo>
                    <a:pt x="8914" y="2336"/>
                  </a:lnTo>
                  <a:cubicBezTo>
                    <a:pt x="9004" y="1740"/>
                    <a:pt x="8872" y="1192"/>
                    <a:pt x="8498" y="817"/>
                  </a:cubicBezTo>
                  <a:cubicBezTo>
                    <a:pt x="7953" y="273"/>
                    <a:pt x="7239" y="0"/>
                    <a:pt x="6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5;p34"/>
            <p:cNvSpPr/>
            <p:nvPr/>
          </p:nvSpPr>
          <p:spPr>
            <a:xfrm>
              <a:off x="1152912" y="3804223"/>
              <a:ext cx="54154" cy="33063"/>
            </a:xfrm>
            <a:custGeom>
              <a:avLst/>
              <a:gdLst/>
              <a:ahLst/>
              <a:cxnLst/>
              <a:rect l="l" t="t" r="r" b="b"/>
              <a:pathLst>
                <a:path w="1395" h="847" extrusionOk="0">
                  <a:moveTo>
                    <a:pt x="653" y="0"/>
                  </a:moveTo>
                  <a:lnTo>
                    <a:pt x="1" y="645"/>
                  </a:lnTo>
                  <a:cubicBezTo>
                    <a:pt x="209" y="736"/>
                    <a:pt x="431" y="798"/>
                    <a:pt x="646" y="847"/>
                  </a:cubicBezTo>
                  <a:lnTo>
                    <a:pt x="1395" y="104"/>
                  </a:lnTo>
                  <a:cubicBezTo>
                    <a:pt x="1145" y="104"/>
                    <a:pt x="895" y="70"/>
                    <a:pt x="653" y="0"/>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462;p34"/>
          <p:cNvSpPr/>
          <p:nvPr/>
        </p:nvSpPr>
        <p:spPr>
          <a:xfrm>
            <a:off x="1250360" y="134281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7;p34"/>
          <p:cNvSpPr txBox="1">
            <a:spLocks/>
          </p:cNvSpPr>
          <p:nvPr/>
        </p:nvSpPr>
        <p:spPr>
          <a:xfrm>
            <a:off x="2290226" y="1585336"/>
            <a:ext cx="4313774" cy="473776"/>
          </a:xfrm>
          <a:prstGeom prst="rect">
            <a:avLst/>
          </a:prstGeom>
          <a:ln>
            <a:solidFill>
              <a:schemeClr val="accent6">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smtClean="0">
                <a:solidFill>
                  <a:srgbClr val="00B0F0"/>
                </a:solidFill>
                <a:latin typeface="Calibri" panose="020F0502020204030204" pitchFamily="34" charset="0"/>
                <a:cs typeface="Calibri" panose="020F0502020204030204" pitchFamily="34" charset="0"/>
              </a:rPr>
              <a:t>Các khái niệm</a:t>
            </a:r>
            <a:endParaRPr lang="en-US" sz="1800" b="1">
              <a:solidFill>
                <a:srgbClr val="00B0F0"/>
              </a:solidFill>
              <a:latin typeface="Calibri" panose="020F0502020204030204" pitchFamily="34" charset="0"/>
              <a:cs typeface="Calibri" panose="020F0502020204030204" pitchFamily="34" charset="0"/>
            </a:endParaRPr>
          </a:p>
        </p:txBody>
      </p:sp>
      <p:grpSp>
        <p:nvGrpSpPr>
          <p:cNvPr id="70" name="Google Shape;508;p34"/>
          <p:cNvGrpSpPr/>
          <p:nvPr/>
        </p:nvGrpSpPr>
        <p:grpSpPr>
          <a:xfrm>
            <a:off x="1484271" y="1585843"/>
            <a:ext cx="506255" cy="488024"/>
            <a:chOff x="953920" y="3455283"/>
            <a:chExt cx="506255" cy="488024"/>
          </a:xfrm>
        </p:grpSpPr>
        <p:sp>
          <p:nvSpPr>
            <p:cNvPr id="71" name="Google Shape;509;p34"/>
            <p:cNvSpPr/>
            <p:nvPr/>
          </p:nvSpPr>
          <p:spPr>
            <a:xfrm>
              <a:off x="1130280" y="3487175"/>
              <a:ext cx="329894" cy="349018"/>
            </a:xfrm>
            <a:custGeom>
              <a:avLst/>
              <a:gdLst/>
              <a:ahLst/>
              <a:cxnLst/>
              <a:rect l="l" t="t" r="r" b="b"/>
              <a:pathLst>
                <a:path w="8498" h="8941" extrusionOk="0">
                  <a:moveTo>
                    <a:pt x="7409" y="0"/>
                  </a:moveTo>
                  <a:cubicBezTo>
                    <a:pt x="7409" y="0"/>
                    <a:pt x="7721" y="2081"/>
                    <a:pt x="6625" y="3170"/>
                  </a:cubicBezTo>
                  <a:lnTo>
                    <a:pt x="3178" y="6631"/>
                  </a:lnTo>
                  <a:cubicBezTo>
                    <a:pt x="2481" y="7323"/>
                    <a:pt x="1387" y="7449"/>
                    <a:pt x="681" y="7449"/>
                  </a:cubicBezTo>
                  <a:cubicBezTo>
                    <a:pt x="277" y="7449"/>
                    <a:pt x="1" y="7408"/>
                    <a:pt x="1" y="7408"/>
                  </a:cubicBezTo>
                  <a:lnTo>
                    <a:pt x="1" y="7408"/>
                  </a:lnTo>
                  <a:cubicBezTo>
                    <a:pt x="341" y="7748"/>
                    <a:pt x="764" y="7997"/>
                    <a:pt x="1236" y="8129"/>
                  </a:cubicBezTo>
                  <a:lnTo>
                    <a:pt x="2047" y="8941"/>
                  </a:lnTo>
                  <a:cubicBezTo>
                    <a:pt x="2734" y="8497"/>
                    <a:pt x="3372" y="7984"/>
                    <a:pt x="3955" y="7408"/>
                  </a:cubicBezTo>
                  <a:lnTo>
                    <a:pt x="7409" y="3947"/>
                  </a:lnTo>
                  <a:cubicBezTo>
                    <a:pt x="8498" y="2858"/>
                    <a:pt x="8498" y="1089"/>
                    <a:pt x="7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0;p34"/>
            <p:cNvSpPr/>
            <p:nvPr/>
          </p:nvSpPr>
          <p:spPr>
            <a:xfrm>
              <a:off x="1116848" y="3748168"/>
              <a:ext cx="13471" cy="28184"/>
            </a:xfrm>
            <a:custGeom>
              <a:avLst/>
              <a:gdLst/>
              <a:ahLst/>
              <a:cxnLst/>
              <a:rect l="l" t="t" r="r" b="b"/>
              <a:pathLst>
                <a:path w="347" h="722" extrusionOk="0">
                  <a:moveTo>
                    <a:pt x="305" y="1"/>
                  </a:moveTo>
                  <a:lnTo>
                    <a:pt x="0" y="299"/>
                  </a:lnTo>
                  <a:cubicBezTo>
                    <a:pt x="104" y="451"/>
                    <a:pt x="222" y="590"/>
                    <a:pt x="347" y="722"/>
                  </a:cubicBezTo>
                  <a:cubicBezTo>
                    <a:pt x="319" y="479"/>
                    <a:pt x="305" y="236"/>
                    <a:pt x="3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1;p34"/>
            <p:cNvSpPr/>
            <p:nvPr/>
          </p:nvSpPr>
          <p:spPr>
            <a:xfrm>
              <a:off x="1100155" y="3455283"/>
              <a:ext cx="347635" cy="338400"/>
            </a:xfrm>
            <a:custGeom>
              <a:avLst/>
              <a:gdLst/>
              <a:ahLst/>
              <a:cxnLst/>
              <a:rect l="l" t="t" r="r" b="b"/>
              <a:pathLst>
                <a:path w="8955" h="8669" extrusionOk="0">
                  <a:moveTo>
                    <a:pt x="6211" y="1422"/>
                  </a:moveTo>
                  <a:cubicBezTo>
                    <a:pt x="6562" y="1422"/>
                    <a:pt x="6912" y="1556"/>
                    <a:pt x="7179" y="1823"/>
                  </a:cubicBezTo>
                  <a:cubicBezTo>
                    <a:pt x="7713" y="2357"/>
                    <a:pt x="7713" y="3224"/>
                    <a:pt x="7179" y="3765"/>
                  </a:cubicBezTo>
                  <a:lnTo>
                    <a:pt x="5445" y="5499"/>
                  </a:lnTo>
                  <a:lnTo>
                    <a:pt x="5077" y="5589"/>
                  </a:lnTo>
                  <a:lnTo>
                    <a:pt x="3822" y="7122"/>
                  </a:lnTo>
                  <a:lnTo>
                    <a:pt x="3725" y="7219"/>
                  </a:lnTo>
                  <a:cubicBezTo>
                    <a:pt x="3455" y="7496"/>
                    <a:pt x="3097" y="7635"/>
                    <a:pt x="2739" y="7635"/>
                  </a:cubicBezTo>
                  <a:cubicBezTo>
                    <a:pt x="2388" y="7635"/>
                    <a:pt x="2037" y="7501"/>
                    <a:pt x="1769" y="7233"/>
                  </a:cubicBezTo>
                  <a:cubicBezTo>
                    <a:pt x="1228" y="6692"/>
                    <a:pt x="1235" y="5811"/>
                    <a:pt x="1783" y="5277"/>
                  </a:cubicBezTo>
                  <a:lnTo>
                    <a:pt x="5237" y="1823"/>
                  </a:lnTo>
                  <a:cubicBezTo>
                    <a:pt x="5507" y="1556"/>
                    <a:pt x="5859" y="1422"/>
                    <a:pt x="6211" y="1422"/>
                  </a:cubicBezTo>
                  <a:close/>
                  <a:moveTo>
                    <a:pt x="6211" y="0"/>
                  </a:moveTo>
                  <a:cubicBezTo>
                    <a:pt x="5495" y="0"/>
                    <a:pt x="4779" y="273"/>
                    <a:pt x="4231" y="817"/>
                  </a:cubicBezTo>
                  <a:lnTo>
                    <a:pt x="777" y="4271"/>
                  </a:lnTo>
                  <a:lnTo>
                    <a:pt x="0" y="6678"/>
                  </a:lnTo>
                  <a:cubicBezTo>
                    <a:pt x="63" y="7080"/>
                    <a:pt x="208" y="7469"/>
                    <a:pt x="437" y="7809"/>
                  </a:cubicBezTo>
                  <a:lnTo>
                    <a:pt x="479" y="7767"/>
                  </a:lnTo>
                  <a:cubicBezTo>
                    <a:pt x="548" y="7941"/>
                    <a:pt x="652" y="8093"/>
                    <a:pt x="784" y="8225"/>
                  </a:cubicBezTo>
                  <a:cubicBezTo>
                    <a:pt x="1082" y="8523"/>
                    <a:pt x="1494" y="8668"/>
                    <a:pt x="1951" y="8668"/>
                  </a:cubicBezTo>
                  <a:cubicBezTo>
                    <a:pt x="2079" y="8668"/>
                    <a:pt x="2211" y="8657"/>
                    <a:pt x="2345" y="8634"/>
                  </a:cubicBezTo>
                  <a:cubicBezTo>
                    <a:pt x="2948" y="8523"/>
                    <a:pt x="3600" y="8183"/>
                    <a:pt x="4148" y="7642"/>
                  </a:cubicBezTo>
                  <a:lnTo>
                    <a:pt x="7602" y="4188"/>
                  </a:lnTo>
                  <a:cubicBezTo>
                    <a:pt x="8691" y="3092"/>
                    <a:pt x="8955" y="1587"/>
                    <a:pt x="8185" y="817"/>
                  </a:cubicBezTo>
                  <a:cubicBezTo>
                    <a:pt x="7640" y="273"/>
                    <a:pt x="6926" y="0"/>
                    <a:pt x="6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2;p34"/>
            <p:cNvSpPr/>
            <p:nvPr/>
          </p:nvSpPr>
          <p:spPr>
            <a:xfrm>
              <a:off x="996467" y="3834281"/>
              <a:ext cx="224614" cy="109027"/>
            </a:xfrm>
            <a:custGeom>
              <a:avLst/>
              <a:gdLst/>
              <a:ahLst/>
              <a:cxnLst/>
              <a:rect l="l" t="t" r="r" b="b"/>
              <a:pathLst>
                <a:path w="5786" h="2793" extrusionOk="0">
                  <a:moveTo>
                    <a:pt x="4370" y="0"/>
                  </a:moveTo>
                  <a:lnTo>
                    <a:pt x="3171" y="1193"/>
                  </a:lnTo>
                  <a:cubicBezTo>
                    <a:pt x="2482" y="1886"/>
                    <a:pt x="1398" y="2013"/>
                    <a:pt x="693" y="2013"/>
                  </a:cubicBezTo>
                  <a:cubicBezTo>
                    <a:pt x="283" y="2013"/>
                    <a:pt x="1" y="1970"/>
                    <a:pt x="1" y="1970"/>
                  </a:cubicBezTo>
                  <a:lnTo>
                    <a:pt x="1" y="1970"/>
                  </a:lnTo>
                  <a:cubicBezTo>
                    <a:pt x="545" y="2518"/>
                    <a:pt x="1260" y="2792"/>
                    <a:pt x="1974" y="2792"/>
                  </a:cubicBezTo>
                  <a:cubicBezTo>
                    <a:pt x="2688" y="2792"/>
                    <a:pt x="3403" y="2518"/>
                    <a:pt x="3947" y="1970"/>
                  </a:cubicBezTo>
                  <a:lnTo>
                    <a:pt x="5785" y="139"/>
                  </a:lnTo>
                  <a:lnTo>
                    <a:pt x="4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3;p34"/>
            <p:cNvSpPr/>
            <p:nvPr/>
          </p:nvSpPr>
          <p:spPr>
            <a:xfrm>
              <a:off x="1166111" y="3770926"/>
              <a:ext cx="123099" cy="69405"/>
            </a:xfrm>
            <a:custGeom>
              <a:avLst/>
              <a:gdLst/>
              <a:ahLst/>
              <a:cxnLst/>
              <a:rect l="l" t="t" r="r" b="b"/>
              <a:pathLst>
                <a:path w="3171" h="1778" extrusionOk="0">
                  <a:moveTo>
                    <a:pt x="3170" y="0"/>
                  </a:moveTo>
                  <a:lnTo>
                    <a:pt x="3032" y="132"/>
                  </a:lnTo>
                  <a:cubicBezTo>
                    <a:pt x="2507" y="663"/>
                    <a:pt x="1792" y="953"/>
                    <a:pt x="1054" y="953"/>
                  </a:cubicBezTo>
                  <a:cubicBezTo>
                    <a:pt x="935" y="953"/>
                    <a:pt x="814" y="945"/>
                    <a:pt x="694" y="930"/>
                  </a:cubicBezTo>
                  <a:lnTo>
                    <a:pt x="0" y="1623"/>
                  </a:lnTo>
                  <a:cubicBezTo>
                    <a:pt x="346" y="1728"/>
                    <a:pt x="704" y="1777"/>
                    <a:pt x="1064" y="1777"/>
                  </a:cubicBezTo>
                  <a:cubicBezTo>
                    <a:pt x="1181" y="1777"/>
                    <a:pt x="1298" y="1772"/>
                    <a:pt x="1415" y="1762"/>
                  </a:cubicBezTo>
                  <a:lnTo>
                    <a:pt x="3032" y="139"/>
                  </a:lnTo>
                  <a:cubicBezTo>
                    <a:pt x="3080" y="97"/>
                    <a:pt x="3122" y="49"/>
                    <a:pt x="3170" y="0"/>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4;p34"/>
            <p:cNvSpPr/>
            <p:nvPr/>
          </p:nvSpPr>
          <p:spPr>
            <a:xfrm>
              <a:off x="953920" y="3590386"/>
              <a:ext cx="349537" cy="338166"/>
            </a:xfrm>
            <a:custGeom>
              <a:avLst/>
              <a:gdLst/>
              <a:ahLst/>
              <a:cxnLst/>
              <a:rect l="l" t="t" r="r" b="b"/>
              <a:pathLst>
                <a:path w="9004" h="8663" extrusionOk="0">
                  <a:moveTo>
                    <a:pt x="6524" y="0"/>
                  </a:moveTo>
                  <a:cubicBezTo>
                    <a:pt x="5810" y="0"/>
                    <a:pt x="5095" y="273"/>
                    <a:pt x="4551" y="817"/>
                  </a:cubicBezTo>
                  <a:lnTo>
                    <a:pt x="1097" y="4271"/>
                  </a:lnTo>
                  <a:cubicBezTo>
                    <a:pt x="1" y="5360"/>
                    <a:pt x="1" y="7129"/>
                    <a:pt x="1097" y="8225"/>
                  </a:cubicBezTo>
                  <a:cubicBezTo>
                    <a:pt x="1393" y="8521"/>
                    <a:pt x="1801" y="8663"/>
                    <a:pt x="2255" y="8663"/>
                  </a:cubicBezTo>
                  <a:cubicBezTo>
                    <a:pt x="2386" y="8663"/>
                    <a:pt x="2520" y="8651"/>
                    <a:pt x="2657" y="8627"/>
                  </a:cubicBezTo>
                  <a:cubicBezTo>
                    <a:pt x="3261" y="8523"/>
                    <a:pt x="3913" y="8183"/>
                    <a:pt x="4461" y="7642"/>
                  </a:cubicBezTo>
                  <a:lnTo>
                    <a:pt x="5779" y="6325"/>
                  </a:lnTo>
                  <a:cubicBezTo>
                    <a:pt x="5779" y="6325"/>
                    <a:pt x="5632" y="6119"/>
                    <a:pt x="5240" y="6119"/>
                  </a:cubicBezTo>
                  <a:cubicBezTo>
                    <a:pt x="5206" y="6119"/>
                    <a:pt x="5171" y="6120"/>
                    <a:pt x="5134" y="6123"/>
                  </a:cubicBezTo>
                  <a:lnTo>
                    <a:pt x="4045" y="7219"/>
                  </a:lnTo>
                  <a:cubicBezTo>
                    <a:pt x="3775" y="7496"/>
                    <a:pt x="3417" y="7635"/>
                    <a:pt x="3059" y="7635"/>
                  </a:cubicBezTo>
                  <a:cubicBezTo>
                    <a:pt x="2708" y="7635"/>
                    <a:pt x="2356" y="7501"/>
                    <a:pt x="2089" y="7233"/>
                  </a:cubicBezTo>
                  <a:cubicBezTo>
                    <a:pt x="1548" y="6692"/>
                    <a:pt x="1554" y="5811"/>
                    <a:pt x="2102" y="5277"/>
                  </a:cubicBezTo>
                  <a:lnTo>
                    <a:pt x="5557" y="1823"/>
                  </a:lnTo>
                  <a:cubicBezTo>
                    <a:pt x="5820" y="1559"/>
                    <a:pt x="6168" y="1427"/>
                    <a:pt x="6517" y="1427"/>
                  </a:cubicBezTo>
                  <a:cubicBezTo>
                    <a:pt x="6847" y="1427"/>
                    <a:pt x="7177" y="1545"/>
                    <a:pt x="7436" y="1781"/>
                  </a:cubicBezTo>
                  <a:cubicBezTo>
                    <a:pt x="7977" y="2274"/>
                    <a:pt x="8040" y="3099"/>
                    <a:pt x="7582" y="3661"/>
                  </a:cubicBezTo>
                  <a:lnTo>
                    <a:pt x="8914" y="2336"/>
                  </a:lnTo>
                  <a:cubicBezTo>
                    <a:pt x="9004" y="1740"/>
                    <a:pt x="8872" y="1192"/>
                    <a:pt x="8498" y="817"/>
                  </a:cubicBezTo>
                  <a:cubicBezTo>
                    <a:pt x="7953" y="273"/>
                    <a:pt x="7239" y="0"/>
                    <a:pt x="6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p34"/>
            <p:cNvSpPr/>
            <p:nvPr/>
          </p:nvSpPr>
          <p:spPr>
            <a:xfrm>
              <a:off x="1152912" y="3804223"/>
              <a:ext cx="54154" cy="33063"/>
            </a:xfrm>
            <a:custGeom>
              <a:avLst/>
              <a:gdLst/>
              <a:ahLst/>
              <a:cxnLst/>
              <a:rect l="l" t="t" r="r" b="b"/>
              <a:pathLst>
                <a:path w="1395" h="847" extrusionOk="0">
                  <a:moveTo>
                    <a:pt x="653" y="0"/>
                  </a:moveTo>
                  <a:lnTo>
                    <a:pt x="1" y="645"/>
                  </a:lnTo>
                  <a:cubicBezTo>
                    <a:pt x="209" y="736"/>
                    <a:pt x="431" y="798"/>
                    <a:pt x="646" y="847"/>
                  </a:cubicBezTo>
                  <a:lnTo>
                    <a:pt x="1395" y="104"/>
                  </a:lnTo>
                  <a:cubicBezTo>
                    <a:pt x="1145" y="104"/>
                    <a:pt x="895" y="70"/>
                    <a:pt x="653" y="0"/>
                  </a:cubicBezTo>
                  <a:close/>
                </a:path>
              </a:pathLst>
            </a:custGeom>
            <a:solidFill>
              <a:srgbClr val="34B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323447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barn(inVertical)">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ppt_x"/>
                                          </p:val>
                                        </p:tav>
                                        <p:tav tm="100000">
                                          <p:val>
                                            <p:strVal val="#ppt_x"/>
                                          </p:val>
                                        </p:tav>
                                      </p:tavLst>
                                    </p:anim>
                                    <p:anim calcmode="lin" valueType="num">
                                      <p:cBhvr additive="base">
                                        <p:cTn id="13" dur="500" fill="hold"/>
                                        <p:tgtEl>
                                          <p:spTgt spid="6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ppt_x"/>
                                          </p:val>
                                        </p:tav>
                                        <p:tav tm="100000">
                                          <p:val>
                                            <p:strVal val="#ppt_x"/>
                                          </p:val>
                                        </p:tav>
                                      </p:tavLst>
                                    </p:anim>
                                    <p:anim calcmode="lin" valueType="num">
                                      <p:cBhvr additive="base">
                                        <p:cTn id="17" dur="500" fill="hold"/>
                                        <p:tgtEl>
                                          <p:spTgt spid="6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additive="base">
                                        <p:cTn id="20" dur="500" fill="hold"/>
                                        <p:tgtEl>
                                          <p:spTgt spid="70"/>
                                        </p:tgtEl>
                                        <p:attrNameLst>
                                          <p:attrName>ppt_x</p:attrName>
                                        </p:attrNameLst>
                                      </p:cBhvr>
                                      <p:tavLst>
                                        <p:tav tm="0">
                                          <p:val>
                                            <p:strVal val="#ppt_x"/>
                                          </p:val>
                                        </p:tav>
                                        <p:tav tm="100000">
                                          <p:val>
                                            <p:strVal val="#ppt_x"/>
                                          </p:val>
                                        </p:tav>
                                      </p:tavLst>
                                    </p:anim>
                                    <p:anim calcmode="lin" valueType="num">
                                      <p:cBhvr additive="base">
                                        <p:cTn id="21"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ppt_x"/>
                                          </p:val>
                                        </p:tav>
                                        <p:tav tm="100000">
                                          <p:val>
                                            <p:strVal val="#ppt_x"/>
                                          </p:val>
                                        </p:tav>
                                      </p:tavLst>
                                    </p:anim>
                                    <p:anim calcmode="lin" valueType="num">
                                      <p:cBhvr additive="base">
                                        <p:cTn id="27" dur="500" fill="hold"/>
                                        <p:tgtEl>
                                          <p:spTgt spid="5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ppt_x"/>
                                          </p:val>
                                        </p:tav>
                                        <p:tav tm="100000">
                                          <p:val>
                                            <p:strVal val="#ppt_x"/>
                                          </p:val>
                                        </p:tav>
                                      </p:tavLst>
                                    </p:anim>
                                    <p:anim calcmode="lin" valueType="num">
                                      <p:cBhvr additive="base">
                                        <p:cTn id="31" dur="500" fill="hold"/>
                                        <p:tgtEl>
                                          <p:spTgt spid="57"/>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ppt_x"/>
                                          </p:val>
                                        </p:tav>
                                        <p:tav tm="100000">
                                          <p:val>
                                            <p:strVal val="#ppt_x"/>
                                          </p:val>
                                        </p:tav>
                                      </p:tavLst>
                                    </p:anim>
                                    <p:anim calcmode="lin" valueType="num">
                                      <p:cBhvr additive="base">
                                        <p:cTn id="3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ppt_x"/>
                                          </p:val>
                                        </p:tav>
                                        <p:tav tm="100000">
                                          <p:val>
                                            <p:strVal val="#ppt_x"/>
                                          </p:val>
                                        </p:tav>
                                      </p:tavLst>
                                    </p:anim>
                                    <p:anim calcmode="lin" valueType="num">
                                      <p:cBhvr additive="base">
                                        <p:cTn id="41" dur="500" fill="hold"/>
                                        <p:tgtEl>
                                          <p:spTgt spid="4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ppt_x"/>
                                          </p:val>
                                        </p:tav>
                                        <p:tav tm="100000">
                                          <p:val>
                                            <p:strVal val="#ppt_x"/>
                                          </p:val>
                                        </p:tav>
                                      </p:tavLst>
                                    </p:anim>
                                    <p:anim calcmode="lin" valueType="num">
                                      <p:cBhvr additive="base">
                                        <p:cTn id="45" dur="500" fill="hold"/>
                                        <p:tgtEl>
                                          <p:spTgt spid="4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xit" presetSubtype="10" fill="hold" grpId="1" nodeType="clickEffect">
                                  <p:stCondLst>
                                    <p:cond delay="0"/>
                                  </p:stCondLst>
                                  <p:childTnLst>
                                    <p:animEffect transition="out" filter="randombar(horizontal)">
                                      <p:cBhvr>
                                        <p:cTn id="53" dur="500"/>
                                        <p:tgtEl>
                                          <p:spTgt spid="67"/>
                                        </p:tgtEl>
                                      </p:cBhvr>
                                    </p:animEffect>
                                    <p:set>
                                      <p:cBhvr>
                                        <p:cTn id="54" dur="1" fill="hold">
                                          <p:stCondLst>
                                            <p:cond delay="499"/>
                                          </p:stCondLst>
                                        </p:cTn>
                                        <p:tgtEl>
                                          <p:spTgt spid="67"/>
                                        </p:tgtEl>
                                        <p:attrNameLst>
                                          <p:attrName>style.visibility</p:attrName>
                                        </p:attrNameLst>
                                      </p:cBhvr>
                                      <p:to>
                                        <p:strVal val="hidden"/>
                                      </p:to>
                                    </p:set>
                                  </p:childTnLst>
                                </p:cTn>
                              </p:par>
                              <p:par>
                                <p:cTn id="55" presetID="14" presetClass="exit" presetSubtype="10" fill="hold" grpId="1" nodeType="withEffect">
                                  <p:stCondLst>
                                    <p:cond delay="0"/>
                                  </p:stCondLst>
                                  <p:childTnLst>
                                    <p:animEffect transition="out" filter="randombar(horizontal)">
                                      <p:cBhvr>
                                        <p:cTn id="56" dur="500"/>
                                        <p:tgtEl>
                                          <p:spTgt spid="68"/>
                                        </p:tgtEl>
                                      </p:cBhvr>
                                    </p:animEffect>
                                    <p:set>
                                      <p:cBhvr>
                                        <p:cTn id="57" dur="1" fill="hold">
                                          <p:stCondLst>
                                            <p:cond delay="499"/>
                                          </p:stCondLst>
                                        </p:cTn>
                                        <p:tgtEl>
                                          <p:spTgt spid="68"/>
                                        </p:tgtEl>
                                        <p:attrNameLst>
                                          <p:attrName>style.visibility</p:attrName>
                                        </p:attrNameLst>
                                      </p:cBhvr>
                                      <p:to>
                                        <p:strVal val="hidden"/>
                                      </p:to>
                                    </p:set>
                                  </p:childTnLst>
                                </p:cTn>
                              </p:par>
                              <p:par>
                                <p:cTn id="58" presetID="14" presetClass="exit" presetSubtype="10" fill="hold" nodeType="withEffect">
                                  <p:stCondLst>
                                    <p:cond delay="0"/>
                                  </p:stCondLst>
                                  <p:childTnLst>
                                    <p:animEffect transition="out" filter="randombar(horizontal)">
                                      <p:cBhvr>
                                        <p:cTn id="59" dur="500"/>
                                        <p:tgtEl>
                                          <p:spTgt spid="70"/>
                                        </p:tgtEl>
                                      </p:cBhvr>
                                    </p:animEffect>
                                    <p:set>
                                      <p:cBhvr>
                                        <p:cTn id="60" dur="1" fill="hold">
                                          <p:stCondLst>
                                            <p:cond delay="499"/>
                                          </p:stCondLst>
                                        </p:cTn>
                                        <p:tgtEl>
                                          <p:spTgt spid="70"/>
                                        </p:tgtEl>
                                        <p:attrNameLst>
                                          <p:attrName>style.visibility</p:attrName>
                                        </p:attrNameLst>
                                      </p:cBhvr>
                                      <p:to>
                                        <p:strVal val="hidden"/>
                                      </p:to>
                                    </p:set>
                                  </p:childTnLst>
                                </p:cTn>
                              </p:par>
                              <p:par>
                                <p:cTn id="61" presetID="14" presetClass="exit" presetSubtype="10" fill="hold" grpId="1" nodeType="withEffect">
                                  <p:stCondLst>
                                    <p:cond delay="0"/>
                                  </p:stCondLst>
                                  <p:childTnLst>
                                    <p:animEffect transition="out" filter="randombar(horizontal)">
                                      <p:cBhvr>
                                        <p:cTn id="62" dur="500"/>
                                        <p:tgtEl>
                                          <p:spTgt spid="56"/>
                                        </p:tgtEl>
                                      </p:cBhvr>
                                    </p:animEffect>
                                    <p:set>
                                      <p:cBhvr>
                                        <p:cTn id="63" dur="1" fill="hold">
                                          <p:stCondLst>
                                            <p:cond delay="499"/>
                                          </p:stCondLst>
                                        </p:cTn>
                                        <p:tgtEl>
                                          <p:spTgt spid="56"/>
                                        </p:tgtEl>
                                        <p:attrNameLst>
                                          <p:attrName>style.visibility</p:attrName>
                                        </p:attrNameLst>
                                      </p:cBhvr>
                                      <p:to>
                                        <p:strVal val="hidden"/>
                                      </p:to>
                                    </p:set>
                                  </p:childTnLst>
                                </p:cTn>
                              </p:par>
                              <p:par>
                                <p:cTn id="64" presetID="14" presetClass="exit" presetSubtype="10" fill="hold" grpId="1" nodeType="withEffect">
                                  <p:stCondLst>
                                    <p:cond delay="0"/>
                                  </p:stCondLst>
                                  <p:childTnLst>
                                    <p:animEffect transition="out" filter="randombar(horizontal)">
                                      <p:cBhvr>
                                        <p:cTn id="65" dur="500"/>
                                        <p:tgtEl>
                                          <p:spTgt spid="57"/>
                                        </p:tgtEl>
                                      </p:cBhvr>
                                    </p:animEffect>
                                    <p:set>
                                      <p:cBhvr>
                                        <p:cTn id="66" dur="1" fill="hold">
                                          <p:stCondLst>
                                            <p:cond delay="499"/>
                                          </p:stCondLst>
                                        </p:cTn>
                                        <p:tgtEl>
                                          <p:spTgt spid="57"/>
                                        </p:tgtEl>
                                        <p:attrNameLst>
                                          <p:attrName>style.visibility</p:attrName>
                                        </p:attrNameLst>
                                      </p:cBhvr>
                                      <p:to>
                                        <p:strVal val="hidden"/>
                                      </p:to>
                                    </p:set>
                                  </p:childTnLst>
                                </p:cTn>
                              </p:par>
                              <p:par>
                                <p:cTn id="67" presetID="14" presetClass="exit" presetSubtype="10" fill="hold" nodeType="withEffect">
                                  <p:stCondLst>
                                    <p:cond delay="0"/>
                                  </p:stCondLst>
                                  <p:childTnLst>
                                    <p:animEffect transition="out" filter="randombar(horizontal)">
                                      <p:cBhvr>
                                        <p:cTn id="68" dur="500"/>
                                        <p:tgtEl>
                                          <p:spTgt spid="59"/>
                                        </p:tgtEl>
                                      </p:cBhvr>
                                    </p:animEffect>
                                    <p:set>
                                      <p:cBhvr>
                                        <p:cTn id="69" dur="1" fill="hold">
                                          <p:stCondLst>
                                            <p:cond delay="499"/>
                                          </p:stCondLst>
                                        </p:cTn>
                                        <p:tgtEl>
                                          <p:spTgt spid="59"/>
                                        </p:tgtEl>
                                        <p:attrNameLst>
                                          <p:attrName>style.visibility</p:attrName>
                                        </p:attrNameLst>
                                      </p:cBhvr>
                                      <p:to>
                                        <p:strVal val="hidden"/>
                                      </p:to>
                                    </p:set>
                                  </p:childTnLst>
                                </p:cTn>
                              </p:par>
                              <p:par>
                                <p:cTn id="70" presetID="14" presetClass="exit" presetSubtype="10" fill="hold" grpId="1" nodeType="withEffect">
                                  <p:stCondLst>
                                    <p:cond delay="0"/>
                                  </p:stCondLst>
                                  <p:childTnLst>
                                    <p:animEffect transition="out" filter="randombar(horizontal)">
                                      <p:cBhvr>
                                        <p:cTn id="71" dur="500"/>
                                        <p:tgtEl>
                                          <p:spTgt spid="45"/>
                                        </p:tgtEl>
                                      </p:cBhvr>
                                    </p:animEffect>
                                    <p:set>
                                      <p:cBhvr>
                                        <p:cTn id="72" dur="1" fill="hold">
                                          <p:stCondLst>
                                            <p:cond delay="499"/>
                                          </p:stCondLst>
                                        </p:cTn>
                                        <p:tgtEl>
                                          <p:spTgt spid="45"/>
                                        </p:tgtEl>
                                        <p:attrNameLst>
                                          <p:attrName>style.visibility</p:attrName>
                                        </p:attrNameLst>
                                      </p:cBhvr>
                                      <p:to>
                                        <p:strVal val="hidden"/>
                                      </p:to>
                                    </p:set>
                                  </p:childTnLst>
                                </p:cTn>
                              </p:par>
                              <p:par>
                                <p:cTn id="73" presetID="14" presetClass="exit" presetSubtype="10" fill="hold" grpId="1" nodeType="withEffect">
                                  <p:stCondLst>
                                    <p:cond delay="0"/>
                                  </p:stCondLst>
                                  <p:childTnLst>
                                    <p:animEffect transition="out" filter="randombar(horizontal)">
                                      <p:cBhvr>
                                        <p:cTn id="74" dur="500"/>
                                        <p:tgtEl>
                                          <p:spTgt spid="46"/>
                                        </p:tgtEl>
                                      </p:cBhvr>
                                    </p:animEffect>
                                    <p:set>
                                      <p:cBhvr>
                                        <p:cTn id="75" dur="1" fill="hold">
                                          <p:stCondLst>
                                            <p:cond delay="499"/>
                                          </p:stCondLst>
                                        </p:cTn>
                                        <p:tgtEl>
                                          <p:spTgt spid="46"/>
                                        </p:tgtEl>
                                        <p:attrNameLst>
                                          <p:attrName>style.visibility</p:attrName>
                                        </p:attrNameLst>
                                      </p:cBhvr>
                                      <p:to>
                                        <p:strVal val="hidden"/>
                                      </p:to>
                                    </p:set>
                                  </p:childTnLst>
                                </p:cTn>
                              </p:par>
                              <p:par>
                                <p:cTn id="76" presetID="14" presetClass="exit" presetSubtype="10" fill="hold" nodeType="withEffect">
                                  <p:stCondLst>
                                    <p:cond delay="0"/>
                                  </p:stCondLst>
                                  <p:childTnLst>
                                    <p:animEffect transition="out" filter="randombar(horizontal)">
                                      <p:cBhvr>
                                        <p:cTn id="77" dur="500"/>
                                        <p:tgtEl>
                                          <p:spTgt spid="48"/>
                                        </p:tgtEl>
                                      </p:cBhvr>
                                    </p:animEffect>
                                    <p:set>
                                      <p:cBhvr>
                                        <p:cTn id="78"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45" grpId="0" animBg="1"/>
      <p:bldP spid="45" grpId="1" animBg="1"/>
      <p:bldP spid="46" grpId="0" animBg="1"/>
      <p:bldP spid="46" grpId="1" animBg="1"/>
      <p:bldP spid="56" grpId="0" animBg="1"/>
      <p:bldP spid="56" grpId="1" animBg="1"/>
      <p:bldP spid="57" grpId="0" animBg="1"/>
      <p:bldP spid="57" grpId="1" animBg="1"/>
      <p:bldP spid="67" grpId="0" animBg="1"/>
      <p:bldP spid="67" grpId="1" animBg="1"/>
      <p:bldP spid="68" grpId="0" animBg="1"/>
      <p:bldP spid="6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II. NETWORK LOAD BALANCE</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1.Khái niệm</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 name="Straight Connector 2"/>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003300" y="1175675"/>
            <a:ext cx="4087407" cy="1169551"/>
          </a:xfrm>
          <a:prstGeom prst="rect">
            <a:avLst/>
          </a:prstGeom>
        </p:spPr>
        <p:txBody>
          <a:bodyPr wrap="square">
            <a:spAutoFit/>
          </a:bodyPr>
          <a:lstStyle/>
          <a:p>
            <a:pPr algn="just"/>
            <a:r>
              <a:rPr lang="en-US" b="1">
                <a:latin typeface="Times New Roman" panose="02020603050405020304" pitchFamily="18" charset="0"/>
                <a:ea typeface="Calibri" panose="020F0502020204030204" pitchFamily="34" charset="0"/>
              </a:rPr>
              <a:t>Cân bằng tải web (NLB) </a:t>
            </a:r>
            <a:r>
              <a:rPr lang="en-US" b="1" smtClean="0">
                <a:latin typeface="Times New Roman" panose="02020603050405020304" pitchFamily="18" charset="0"/>
                <a:ea typeface="Calibri" panose="020F0502020204030204" pitchFamily="34" charset="0"/>
              </a:rPr>
              <a:t> </a:t>
            </a:r>
            <a:r>
              <a:rPr lang="en-US" smtClean="0">
                <a:latin typeface="Times New Roman" panose="02020603050405020304" pitchFamily="18" charset="0"/>
                <a:ea typeface="Calibri" panose="020F0502020204030204" pitchFamily="34" charset="0"/>
              </a:rPr>
              <a:t>là </a:t>
            </a:r>
            <a:r>
              <a:rPr lang="en-US">
                <a:latin typeface="Times New Roman" panose="02020603050405020304" pitchFamily="18" charset="0"/>
                <a:ea typeface="Calibri" panose="020F0502020204030204" pitchFamily="34" charset="0"/>
              </a:rPr>
              <a:t>công nghệ cho phép phân phối lưu lượng truy cập đến các web server (được gọi là server pool hoặc server farm). Bằng cách này, dịch vụ web của chúng ta sẽ tránh được việc quá tải, dẫn đến ngưng hoạt động. </a:t>
            </a:r>
            <a:endParaRPr lang="en-US"/>
          </a:p>
        </p:txBody>
      </p:sp>
      <p:pic>
        <p:nvPicPr>
          <p:cNvPr id="6" name="Picture 5" descr="https://images.viblo.asia/ee56b7cd-fd04-49c3-a50c-54c902c82468.png"/>
          <p:cNvPicPr/>
          <p:nvPr/>
        </p:nvPicPr>
        <p:blipFill>
          <a:blip r:embed="rId3">
            <a:extLst>
              <a:ext uri="{28A0092B-C50C-407E-A947-70E740481C1C}">
                <a14:useLocalDpi xmlns:a14="http://schemas.microsoft.com/office/drawing/2010/main" val="0"/>
              </a:ext>
            </a:extLst>
          </a:blip>
          <a:srcRect/>
          <a:stretch>
            <a:fillRect/>
          </a:stretch>
        </p:blipFill>
        <p:spPr bwMode="auto">
          <a:xfrm>
            <a:off x="5278451" y="1235360"/>
            <a:ext cx="3868102" cy="3908140"/>
          </a:xfrm>
          <a:prstGeom prst="rect">
            <a:avLst/>
          </a:prstGeom>
          <a:noFill/>
          <a:ln>
            <a:noFill/>
          </a:ln>
        </p:spPr>
      </p:pic>
      <p:pic>
        <p:nvPicPr>
          <p:cNvPr id="7" name="Picture 6" descr="https://images.viblo.asia/53318d97-6e35-4757-a48e-f88fa4fd6d59.png"/>
          <p:cNvPicPr/>
          <p:nvPr/>
        </p:nvPicPr>
        <p:blipFill>
          <a:blip r:embed="rId4">
            <a:extLst>
              <a:ext uri="{28A0092B-C50C-407E-A947-70E740481C1C}">
                <a14:useLocalDpi xmlns:a14="http://schemas.microsoft.com/office/drawing/2010/main" val="0"/>
              </a:ext>
            </a:extLst>
          </a:blip>
          <a:srcRect/>
          <a:stretch>
            <a:fillRect/>
          </a:stretch>
        </p:blipFill>
        <p:spPr bwMode="auto">
          <a:xfrm>
            <a:off x="5278451" y="1260470"/>
            <a:ext cx="3868102" cy="3914553"/>
          </a:xfrm>
          <a:prstGeom prst="rect">
            <a:avLst/>
          </a:prstGeom>
          <a:noFill/>
          <a:ln>
            <a:noFill/>
          </a:ln>
        </p:spPr>
      </p:pic>
      <p:sp>
        <p:nvSpPr>
          <p:cNvPr id="4" name="Rectangle 3"/>
          <p:cNvSpPr/>
          <p:nvPr/>
        </p:nvSpPr>
        <p:spPr>
          <a:xfrm>
            <a:off x="11398250" y="4774168"/>
            <a:ext cx="4572000" cy="738664"/>
          </a:xfrm>
          <a:prstGeom prst="rect">
            <a:avLst/>
          </a:prstGeom>
        </p:spPr>
        <p:txBody>
          <a:bodyPr>
            <a:spAutoFit/>
          </a:bodyPr>
          <a:lstStyle/>
          <a:p>
            <a:r>
              <a:rPr lang="en-US">
                <a:latin typeface="Times New Roman" panose="02020603050405020304" pitchFamily="18" charset="0"/>
                <a:ea typeface="Calibri" panose="020F0502020204030204" pitchFamily="34" charset="0"/>
              </a:rPr>
              <a:t>Client - trình duyệt gửi request đến Web Server -&gt; trên Server sẽ chạy code backend, xử lý thông tin trong request, truy vấn các dữ liệu cần thiết -&gt; gửi respond lại cho Client</a:t>
            </a:r>
            <a:endParaRPr lang="en-US"/>
          </a:p>
        </p:txBody>
      </p:sp>
      <p:sp>
        <p:nvSpPr>
          <p:cNvPr id="8" name="Rectangle 7"/>
          <p:cNvSpPr/>
          <p:nvPr/>
        </p:nvSpPr>
        <p:spPr>
          <a:xfrm>
            <a:off x="11141800" y="406390"/>
            <a:ext cx="4572000" cy="1708160"/>
          </a:xfrm>
          <a:prstGeom prst="rect">
            <a:avLst/>
          </a:prstGeom>
        </p:spPr>
        <p:txBody>
          <a:bodyPr>
            <a:spAutoFit/>
          </a:bodyPr>
          <a:lstStyle/>
          <a:p>
            <a:pPr marL="457200" indent="457200" algn="just">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Khi sử dụng NLB thì chúng ta cần có nhiều Web Server chứa chung source code, chung tài nguyên. Các Server này sẽ tham gia chung một nhóm gọi là Cluster. Cluster này sẽ được đại diện bằng 1 IP ảo để giao tiếp với bên ngoài.</a:t>
            </a:r>
          </a:p>
        </p:txBody>
      </p:sp>
      <p:sp>
        <p:nvSpPr>
          <p:cNvPr id="9" name="Rectangle 8"/>
          <p:cNvSpPr/>
          <p:nvPr/>
        </p:nvSpPr>
        <p:spPr>
          <a:xfrm>
            <a:off x="11141800" y="2672297"/>
            <a:ext cx="4572000" cy="1708160"/>
          </a:xfrm>
          <a:prstGeom prst="rect">
            <a:avLst/>
          </a:prstGeom>
        </p:spPr>
        <p:txBody>
          <a:bodyPr>
            <a:spAutoFit/>
          </a:bodyPr>
          <a:lstStyle/>
          <a:p>
            <a:pPr marL="457200" indent="457200" algn="just">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Mỗi khi có request thì NLB sẽ điều hướng request này về cho 1 server nào đó trong Cluster xử lý. Nhờ thế, khi một server chẳng may bị ngưng hoạt động thì request tiếp theo sẽ được đẩy ngay đến server khác, đảm bảo dịch vụ tiếp tục hoạt động.</a:t>
            </a:r>
          </a:p>
        </p:txBody>
      </p:sp>
      <p:sp>
        <p:nvSpPr>
          <p:cNvPr id="11" name="Rectangle 10"/>
          <p:cNvSpPr/>
          <p:nvPr/>
        </p:nvSpPr>
        <p:spPr>
          <a:xfrm>
            <a:off x="997712" y="2527399"/>
            <a:ext cx="4092995" cy="2462213"/>
          </a:xfrm>
          <a:prstGeom prst="rect">
            <a:avLst/>
          </a:prstGeom>
        </p:spPr>
        <p:txBody>
          <a:bodyPr wrap="square">
            <a:spAutoFit/>
          </a:bodyPr>
          <a:lstStyle/>
          <a:p>
            <a:r>
              <a:rPr lang="vi-VN" b="1">
                <a:latin typeface="+mj-lt"/>
              </a:rPr>
              <a:t>Ưu điểm của cân bằng tải </a:t>
            </a:r>
          </a:p>
          <a:p>
            <a:pPr algn="just"/>
            <a:r>
              <a:rPr lang="vi-VN" smtClean="0">
                <a:latin typeface="+mj-lt"/>
              </a:rPr>
              <a:t>•Tính </a:t>
            </a:r>
            <a:r>
              <a:rPr lang="vi-VN">
                <a:latin typeface="+mj-lt"/>
              </a:rPr>
              <a:t>mở rộng: thêm hoặc bỏ bớt server một cách dễ dàng</a:t>
            </a:r>
          </a:p>
          <a:p>
            <a:pPr algn="just"/>
            <a:r>
              <a:rPr lang="vi-VN" smtClean="0">
                <a:latin typeface="+mj-lt"/>
              </a:rPr>
              <a:t>•Tính </a:t>
            </a:r>
            <a:r>
              <a:rPr lang="vi-VN">
                <a:latin typeface="+mj-lt"/>
              </a:rPr>
              <a:t>sẵn sàng </a:t>
            </a:r>
            <a:r>
              <a:rPr lang="vi-VN" smtClean="0">
                <a:latin typeface="+mj-lt"/>
              </a:rPr>
              <a:t>cao</a:t>
            </a:r>
            <a:endParaRPr lang="vi-VN">
              <a:latin typeface="+mj-lt"/>
            </a:endParaRPr>
          </a:p>
          <a:p>
            <a:pPr algn="just"/>
            <a:r>
              <a:rPr lang="vi-VN" smtClean="0">
                <a:latin typeface="+mj-lt"/>
              </a:rPr>
              <a:t>•Tính </a:t>
            </a:r>
            <a:r>
              <a:rPr lang="vi-VN">
                <a:latin typeface="+mj-lt"/>
              </a:rPr>
              <a:t>quản lý: Theo dõi và quản lý tập trung hệ thống Server, bảo dưỡng hệ thống server mà không cần tắt các dịch vụ </a:t>
            </a:r>
          </a:p>
          <a:p>
            <a:pPr algn="just"/>
            <a:r>
              <a:rPr lang="vi-VN" smtClean="0">
                <a:latin typeface="+mj-lt"/>
              </a:rPr>
              <a:t>•Có </a:t>
            </a:r>
            <a:r>
              <a:rPr lang="vi-VN">
                <a:latin typeface="+mj-lt"/>
              </a:rPr>
              <a:t>thể tách các ứng dụng khỏi server</a:t>
            </a:r>
          </a:p>
          <a:p>
            <a:pPr algn="just"/>
            <a:r>
              <a:rPr lang="vi-VN" smtClean="0">
                <a:latin typeface="+mj-lt"/>
              </a:rPr>
              <a:t>•Hiệu </a:t>
            </a:r>
            <a:r>
              <a:rPr lang="vi-VN">
                <a:latin typeface="+mj-lt"/>
              </a:rPr>
              <a:t>suất cao </a:t>
            </a:r>
          </a:p>
          <a:p>
            <a:pPr algn="just"/>
            <a:r>
              <a:rPr lang="vi-VN" smtClean="0">
                <a:latin typeface="+mj-lt"/>
              </a:rPr>
              <a:t>•Server </a:t>
            </a:r>
            <a:r>
              <a:rPr lang="vi-VN">
                <a:latin typeface="+mj-lt"/>
              </a:rPr>
              <a:t>được nhóm lại thực hiện đa nhiệm vụ tốt hơn</a:t>
            </a:r>
          </a:p>
          <a:p>
            <a:pPr algn="just"/>
            <a:r>
              <a:rPr lang="vi-VN" smtClean="0">
                <a:latin typeface="+mj-lt"/>
              </a:rPr>
              <a:t>•Tất </a:t>
            </a:r>
            <a:r>
              <a:rPr lang="vi-VN">
                <a:latin typeface="+mj-lt"/>
              </a:rPr>
              <a:t>cả Server đều hoạt động đúng công </a:t>
            </a:r>
            <a:r>
              <a:rPr lang="vi-VN" smtClean="0">
                <a:latin typeface="+mj-lt"/>
              </a:rPr>
              <a:t>suất</a:t>
            </a:r>
            <a:endParaRPr lang="vi-VN">
              <a:latin typeface="+mj-lt"/>
            </a:endParaRPr>
          </a:p>
        </p:txBody>
      </p:sp>
      <p:sp>
        <p:nvSpPr>
          <p:cNvPr id="12" name="Rectangle 11"/>
          <p:cNvSpPr/>
          <p:nvPr/>
        </p:nvSpPr>
        <p:spPr>
          <a:xfrm>
            <a:off x="997712" y="2850564"/>
            <a:ext cx="3888650" cy="1815882"/>
          </a:xfrm>
          <a:prstGeom prst="rect">
            <a:avLst/>
          </a:prstGeom>
        </p:spPr>
        <p:txBody>
          <a:bodyPr wrap="square">
            <a:spAutoFit/>
          </a:bodyPr>
          <a:lstStyle/>
          <a:p>
            <a:r>
              <a:rPr lang="en-US" sz="1600" b="1">
                <a:latin typeface="Times New Roman" panose="02020603050405020304" pitchFamily="18" charset="0"/>
                <a:ea typeface="Calibri" panose="020F0502020204030204" pitchFamily="34" charset="0"/>
              </a:rPr>
              <a:t>Tóm lại, </a:t>
            </a:r>
            <a:r>
              <a:rPr lang="en-US" sz="1600" smtClean="0">
                <a:latin typeface="Times New Roman" panose="02020603050405020304" pitchFamily="18" charset="0"/>
                <a:ea typeface="Calibri" panose="020F0502020204030204" pitchFamily="34" charset="0"/>
              </a:rPr>
              <a:t>Network </a:t>
            </a:r>
            <a:r>
              <a:rPr lang="en-US" sz="1600">
                <a:latin typeface="Times New Roman" panose="02020603050405020304" pitchFamily="18" charset="0"/>
                <a:ea typeface="Calibri" panose="020F0502020204030204" pitchFamily="34" charset="0"/>
              </a:rPr>
              <a:t>Load Balancing là một kỹ thuật mạnh mẽ để nâng cao tính sẵn sàng ứng dụng và hiệu quả trong việc cung cấp dịch vụ, các nhà cung cấp dịch vụ web cung cấp nội dung và mạng lưới doanh nghiệp, thực hiện trọn vẹn nhưng cũng có thể làm tăng chi phí và độ phức tạp </a:t>
            </a:r>
            <a:r>
              <a:rPr lang="en-US" sz="1600" smtClean="0">
                <a:latin typeface="Times New Roman" panose="02020603050405020304" pitchFamily="18" charset="0"/>
                <a:ea typeface="Calibri" panose="020F0502020204030204" pitchFamily="34" charset="0"/>
              </a:rPr>
              <a:t>mạng.</a:t>
            </a:r>
            <a:endParaRPr lang="en-US" sz="1600"/>
          </a:p>
        </p:txBody>
      </p:sp>
    </p:spTree>
    <p:extLst>
      <p:ext uri="{BB962C8B-B14F-4D97-AF65-F5344CB8AC3E}">
        <p14:creationId xmlns:p14="http://schemas.microsoft.com/office/powerpoint/2010/main" val="183406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500"/>
                                        <p:tgtEl>
                                          <p:spTgt spid="11">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xEl>
                                              <p:pRg st="2" end="2"/>
                                            </p:txEl>
                                          </p:spTgt>
                                        </p:tgtEl>
                                        <p:attrNameLst>
                                          <p:attrName>style.visibility</p:attrName>
                                        </p:attrNameLst>
                                      </p:cBhvr>
                                      <p:to>
                                        <p:strVal val="visible"/>
                                      </p:to>
                                    </p:set>
                                    <p:animEffect transition="in" filter="fade">
                                      <p:cBhvr>
                                        <p:cTn id="34" dur="500"/>
                                        <p:tgtEl>
                                          <p:spTgt spid="11">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xEl>
                                              <p:pRg st="4" end="4"/>
                                            </p:txEl>
                                          </p:spTgt>
                                        </p:tgtEl>
                                        <p:attrNameLst>
                                          <p:attrName>style.visibility</p:attrName>
                                        </p:attrNameLst>
                                      </p:cBhvr>
                                      <p:to>
                                        <p:strVal val="visible"/>
                                      </p:to>
                                    </p:set>
                                    <p:animEffect transition="in" filter="fade">
                                      <p:cBhvr>
                                        <p:cTn id="40" dur="500"/>
                                        <p:tgtEl>
                                          <p:spTgt spid="11">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xEl>
                                              <p:pRg st="5" end="5"/>
                                            </p:txEl>
                                          </p:spTgt>
                                        </p:tgtEl>
                                        <p:attrNameLst>
                                          <p:attrName>style.visibility</p:attrName>
                                        </p:attrNameLst>
                                      </p:cBhvr>
                                      <p:to>
                                        <p:strVal val="visible"/>
                                      </p:to>
                                    </p:set>
                                    <p:animEffect transition="in" filter="fade">
                                      <p:cBhvr>
                                        <p:cTn id="43" dur="500"/>
                                        <p:tgtEl>
                                          <p:spTgt spid="11">
                                            <p:txEl>
                                              <p:pRg st="5" end="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6" end="6"/>
                                            </p:txEl>
                                          </p:spTgt>
                                        </p:tgtEl>
                                        <p:attrNameLst>
                                          <p:attrName>style.visibility</p:attrName>
                                        </p:attrNameLst>
                                      </p:cBhvr>
                                      <p:to>
                                        <p:strVal val="visible"/>
                                      </p:to>
                                    </p:set>
                                    <p:animEffect transition="in" filter="fade">
                                      <p:cBhvr>
                                        <p:cTn id="46" dur="500"/>
                                        <p:tgtEl>
                                          <p:spTgt spid="11">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animEffect transition="in" filter="fade">
                                      <p:cBhvr>
                                        <p:cTn id="49" dur="500"/>
                                        <p:tgtEl>
                                          <p:spTgt spid="11">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xit" presetSubtype="10" fill="hold" grpId="0" nodeType="clickEffect">
                                  <p:stCondLst>
                                    <p:cond delay="0"/>
                                  </p:stCondLst>
                                  <p:childTnLst>
                                    <p:animEffect transition="out" filter="randombar(horizontal)">
                                      <p:cBhvr>
                                        <p:cTn id="53" dur="500"/>
                                        <p:tgtEl>
                                          <p:spTgt spid="11">
                                            <p:txEl>
                                              <p:pRg st="0" end="0"/>
                                            </p:txEl>
                                          </p:spTgt>
                                        </p:tgtEl>
                                      </p:cBhvr>
                                    </p:animEffect>
                                    <p:set>
                                      <p:cBhvr>
                                        <p:cTn id="54" dur="1" fill="hold">
                                          <p:stCondLst>
                                            <p:cond delay="499"/>
                                          </p:stCondLst>
                                        </p:cTn>
                                        <p:tgtEl>
                                          <p:spTgt spid="11">
                                            <p:txEl>
                                              <p:pRg st="0" end="0"/>
                                            </p:txEl>
                                          </p:spTgt>
                                        </p:tgtEl>
                                        <p:attrNameLst>
                                          <p:attrName>style.visibility</p:attrName>
                                        </p:attrNameLst>
                                      </p:cBhvr>
                                      <p:to>
                                        <p:strVal val="hidden"/>
                                      </p:to>
                                    </p:set>
                                  </p:childTnLst>
                                </p:cTn>
                              </p:par>
                              <p:par>
                                <p:cTn id="55" presetID="14" presetClass="exit" presetSubtype="10" fill="hold" grpId="0" nodeType="withEffect">
                                  <p:stCondLst>
                                    <p:cond delay="0"/>
                                  </p:stCondLst>
                                  <p:childTnLst>
                                    <p:animEffect transition="out" filter="randombar(horizontal)">
                                      <p:cBhvr>
                                        <p:cTn id="56" dur="500"/>
                                        <p:tgtEl>
                                          <p:spTgt spid="11">
                                            <p:txEl>
                                              <p:pRg st="1" end="1"/>
                                            </p:txEl>
                                          </p:spTgt>
                                        </p:tgtEl>
                                      </p:cBhvr>
                                    </p:animEffect>
                                    <p:set>
                                      <p:cBhvr>
                                        <p:cTn id="57" dur="1" fill="hold">
                                          <p:stCondLst>
                                            <p:cond delay="499"/>
                                          </p:stCondLst>
                                        </p:cTn>
                                        <p:tgtEl>
                                          <p:spTgt spid="11">
                                            <p:txEl>
                                              <p:pRg st="1" end="1"/>
                                            </p:txEl>
                                          </p:spTgt>
                                        </p:tgtEl>
                                        <p:attrNameLst>
                                          <p:attrName>style.visibility</p:attrName>
                                        </p:attrNameLst>
                                      </p:cBhvr>
                                      <p:to>
                                        <p:strVal val="hidden"/>
                                      </p:to>
                                    </p:set>
                                  </p:childTnLst>
                                </p:cTn>
                              </p:par>
                              <p:par>
                                <p:cTn id="58" presetID="14" presetClass="exit" presetSubtype="10" fill="hold" grpId="0" nodeType="withEffect">
                                  <p:stCondLst>
                                    <p:cond delay="0"/>
                                  </p:stCondLst>
                                  <p:childTnLst>
                                    <p:animEffect transition="out" filter="randombar(horizontal)">
                                      <p:cBhvr>
                                        <p:cTn id="59" dur="500"/>
                                        <p:tgtEl>
                                          <p:spTgt spid="11">
                                            <p:txEl>
                                              <p:pRg st="2" end="2"/>
                                            </p:txEl>
                                          </p:spTgt>
                                        </p:tgtEl>
                                      </p:cBhvr>
                                    </p:animEffect>
                                    <p:set>
                                      <p:cBhvr>
                                        <p:cTn id="60" dur="1" fill="hold">
                                          <p:stCondLst>
                                            <p:cond delay="499"/>
                                          </p:stCondLst>
                                        </p:cTn>
                                        <p:tgtEl>
                                          <p:spTgt spid="11">
                                            <p:txEl>
                                              <p:pRg st="2" end="2"/>
                                            </p:txEl>
                                          </p:spTgt>
                                        </p:tgtEl>
                                        <p:attrNameLst>
                                          <p:attrName>style.visibility</p:attrName>
                                        </p:attrNameLst>
                                      </p:cBhvr>
                                      <p:to>
                                        <p:strVal val="hidden"/>
                                      </p:to>
                                    </p:set>
                                  </p:childTnLst>
                                </p:cTn>
                              </p:par>
                              <p:par>
                                <p:cTn id="61" presetID="14" presetClass="exit" presetSubtype="10" fill="hold" grpId="0" nodeType="withEffect">
                                  <p:stCondLst>
                                    <p:cond delay="0"/>
                                  </p:stCondLst>
                                  <p:childTnLst>
                                    <p:animEffect transition="out" filter="randombar(horizontal)">
                                      <p:cBhvr>
                                        <p:cTn id="62" dur="500"/>
                                        <p:tgtEl>
                                          <p:spTgt spid="11">
                                            <p:txEl>
                                              <p:pRg st="3" end="3"/>
                                            </p:txEl>
                                          </p:spTgt>
                                        </p:tgtEl>
                                      </p:cBhvr>
                                    </p:animEffect>
                                    <p:set>
                                      <p:cBhvr>
                                        <p:cTn id="63" dur="1" fill="hold">
                                          <p:stCondLst>
                                            <p:cond delay="499"/>
                                          </p:stCondLst>
                                        </p:cTn>
                                        <p:tgtEl>
                                          <p:spTgt spid="11">
                                            <p:txEl>
                                              <p:pRg st="3" end="3"/>
                                            </p:txEl>
                                          </p:spTgt>
                                        </p:tgtEl>
                                        <p:attrNameLst>
                                          <p:attrName>style.visibility</p:attrName>
                                        </p:attrNameLst>
                                      </p:cBhvr>
                                      <p:to>
                                        <p:strVal val="hidden"/>
                                      </p:to>
                                    </p:set>
                                  </p:childTnLst>
                                </p:cTn>
                              </p:par>
                              <p:par>
                                <p:cTn id="64" presetID="14" presetClass="exit" presetSubtype="10" fill="hold" grpId="0" nodeType="withEffect">
                                  <p:stCondLst>
                                    <p:cond delay="0"/>
                                  </p:stCondLst>
                                  <p:childTnLst>
                                    <p:animEffect transition="out" filter="randombar(horizontal)">
                                      <p:cBhvr>
                                        <p:cTn id="65" dur="500"/>
                                        <p:tgtEl>
                                          <p:spTgt spid="11">
                                            <p:txEl>
                                              <p:pRg st="4" end="4"/>
                                            </p:txEl>
                                          </p:spTgt>
                                        </p:tgtEl>
                                      </p:cBhvr>
                                    </p:animEffect>
                                    <p:set>
                                      <p:cBhvr>
                                        <p:cTn id="66" dur="1" fill="hold">
                                          <p:stCondLst>
                                            <p:cond delay="499"/>
                                          </p:stCondLst>
                                        </p:cTn>
                                        <p:tgtEl>
                                          <p:spTgt spid="11">
                                            <p:txEl>
                                              <p:pRg st="4" end="4"/>
                                            </p:txEl>
                                          </p:spTgt>
                                        </p:tgtEl>
                                        <p:attrNameLst>
                                          <p:attrName>style.visibility</p:attrName>
                                        </p:attrNameLst>
                                      </p:cBhvr>
                                      <p:to>
                                        <p:strVal val="hidden"/>
                                      </p:to>
                                    </p:set>
                                  </p:childTnLst>
                                </p:cTn>
                              </p:par>
                              <p:par>
                                <p:cTn id="67" presetID="14" presetClass="exit" presetSubtype="10" fill="hold" grpId="0" nodeType="withEffect">
                                  <p:stCondLst>
                                    <p:cond delay="0"/>
                                  </p:stCondLst>
                                  <p:childTnLst>
                                    <p:animEffect transition="out" filter="randombar(horizontal)">
                                      <p:cBhvr>
                                        <p:cTn id="68" dur="500"/>
                                        <p:tgtEl>
                                          <p:spTgt spid="11">
                                            <p:txEl>
                                              <p:pRg st="5" end="5"/>
                                            </p:txEl>
                                          </p:spTgt>
                                        </p:tgtEl>
                                      </p:cBhvr>
                                    </p:animEffect>
                                    <p:set>
                                      <p:cBhvr>
                                        <p:cTn id="69" dur="1" fill="hold">
                                          <p:stCondLst>
                                            <p:cond delay="499"/>
                                          </p:stCondLst>
                                        </p:cTn>
                                        <p:tgtEl>
                                          <p:spTgt spid="11">
                                            <p:txEl>
                                              <p:pRg st="5" end="5"/>
                                            </p:txEl>
                                          </p:spTgt>
                                        </p:tgtEl>
                                        <p:attrNameLst>
                                          <p:attrName>style.visibility</p:attrName>
                                        </p:attrNameLst>
                                      </p:cBhvr>
                                      <p:to>
                                        <p:strVal val="hidden"/>
                                      </p:to>
                                    </p:set>
                                  </p:childTnLst>
                                </p:cTn>
                              </p:par>
                              <p:par>
                                <p:cTn id="70" presetID="14" presetClass="exit" presetSubtype="10" fill="hold" grpId="0" nodeType="withEffect">
                                  <p:stCondLst>
                                    <p:cond delay="0"/>
                                  </p:stCondLst>
                                  <p:childTnLst>
                                    <p:animEffect transition="out" filter="randombar(horizontal)">
                                      <p:cBhvr>
                                        <p:cTn id="71" dur="500"/>
                                        <p:tgtEl>
                                          <p:spTgt spid="11">
                                            <p:txEl>
                                              <p:pRg st="6" end="6"/>
                                            </p:txEl>
                                          </p:spTgt>
                                        </p:tgtEl>
                                      </p:cBhvr>
                                    </p:animEffect>
                                    <p:set>
                                      <p:cBhvr>
                                        <p:cTn id="72" dur="1" fill="hold">
                                          <p:stCondLst>
                                            <p:cond delay="499"/>
                                          </p:stCondLst>
                                        </p:cTn>
                                        <p:tgtEl>
                                          <p:spTgt spid="11">
                                            <p:txEl>
                                              <p:pRg st="6" end="6"/>
                                            </p:txEl>
                                          </p:spTgt>
                                        </p:tgtEl>
                                        <p:attrNameLst>
                                          <p:attrName>style.visibility</p:attrName>
                                        </p:attrNameLst>
                                      </p:cBhvr>
                                      <p:to>
                                        <p:strVal val="hidden"/>
                                      </p:to>
                                    </p:set>
                                  </p:childTnLst>
                                </p:cTn>
                              </p:par>
                              <p:par>
                                <p:cTn id="73" presetID="14" presetClass="exit" presetSubtype="10" fill="hold" grpId="0" nodeType="withEffect">
                                  <p:stCondLst>
                                    <p:cond delay="0"/>
                                  </p:stCondLst>
                                  <p:childTnLst>
                                    <p:animEffect transition="out" filter="randombar(horizontal)">
                                      <p:cBhvr>
                                        <p:cTn id="74" dur="500"/>
                                        <p:tgtEl>
                                          <p:spTgt spid="11">
                                            <p:txEl>
                                              <p:pRg st="7" end="7"/>
                                            </p:txEl>
                                          </p:spTgt>
                                        </p:tgtEl>
                                      </p:cBhvr>
                                    </p:animEffect>
                                    <p:set>
                                      <p:cBhvr>
                                        <p:cTn id="75" dur="1" fill="hold">
                                          <p:stCondLst>
                                            <p:cond delay="499"/>
                                          </p:stCondLst>
                                        </p:cTn>
                                        <p:tgtEl>
                                          <p:spTgt spid="11">
                                            <p:txEl>
                                              <p:pRg st="7" end="7"/>
                                            </p:txEl>
                                          </p:spTgt>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uild="allAtOnce"/>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II. NETWORK LOAD BALANCE</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2.Các biện pháp chia tải của TG</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 name="Straight Connector 2"/>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193211" y="1877991"/>
            <a:ext cx="5689600" cy="376834"/>
          </a:xfrm>
          <a:prstGeom prst="rect">
            <a:avLst/>
          </a:prstGeom>
        </p:spPr>
        <p:txBody>
          <a:bodyPr wrap="square">
            <a:spAutoFit/>
          </a:bodyPr>
          <a:lstStyle/>
          <a:p>
            <a:pPr marL="252095" indent="457200" algn="just">
              <a:lnSpc>
                <a:spcPct val="150000"/>
              </a:lnSpc>
            </a:pPr>
            <a:r>
              <a:rPr lang="en-US" b="1">
                <a:latin typeface="Times New Roman" panose="02020603050405020304" pitchFamily="18" charset="0"/>
                <a:ea typeface="DejaVu Sans"/>
                <a:cs typeface="Times New Roman" panose="02020603050405020304" pitchFamily="18" charset="0"/>
              </a:rPr>
              <a:t>Chia tải bằng phần mềm cài trên các máy chủ</a:t>
            </a:r>
            <a:endParaRPr lang="en-US" b="1">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4204199" y="1879390"/>
            <a:ext cx="2350002" cy="415498"/>
          </a:xfrm>
          <a:prstGeom prst="rect">
            <a:avLst/>
          </a:prstGeom>
        </p:spPr>
        <p:txBody>
          <a:bodyPr wrap="none">
            <a:spAutoFit/>
          </a:bodyPr>
          <a:lstStyle/>
          <a:p>
            <a:pPr marL="252095" indent="457200" algn="just">
              <a:lnSpc>
                <a:spcPct val="150000"/>
              </a:lnSpc>
            </a:pPr>
            <a:r>
              <a:rPr lang="en-US" b="1">
                <a:latin typeface="Times New Roman" panose="02020603050405020304" pitchFamily="18" charset="0"/>
                <a:ea typeface="Times New Roman" panose="02020603050405020304" pitchFamily="18" charset="0"/>
              </a:rPr>
              <a:t>Chia tải nhờ proxy</a:t>
            </a:r>
          </a:p>
        </p:txBody>
      </p:sp>
      <p:sp>
        <p:nvSpPr>
          <p:cNvPr id="6" name="Rectangle 5"/>
          <p:cNvSpPr/>
          <p:nvPr/>
        </p:nvSpPr>
        <p:spPr>
          <a:xfrm>
            <a:off x="4196584" y="1877991"/>
            <a:ext cx="3581582" cy="415498"/>
          </a:xfrm>
          <a:prstGeom prst="rect">
            <a:avLst/>
          </a:prstGeom>
        </p:spPr>
        <p:txBody>
          <a:bodyPr wrap="square">
            <a:spAutoFit/>
          </a:bodyPr>
          <a:lstStyle/>
          <a:p>
            <a:pPr marL="252095" indent="457200" algn="just">
              <a:lnSpc>
                <a:spcPct val="150000"/>
              </a:lnSpc>
            </a:pPr>
            <a:r>
              <a:rPr lang="en-US" b="1">
                <a:latin typeface="Times New Roman" panose="02020603050405020304" pitchFamily="18" charset="0"/>
                <a:ea typeface="Times New Roman" panose="02020603050405020304" pitchFamily="18" charset="0"/>
              </a:rPr>
              <a:t>Chia tải nhờ thiết bị chia kết nối</a:t>
            </a:r>
          </a:p>
        </p:txBody>
      </p:sp>
      <p:sp>
        <p:nvSpPr>
          <p:cNvPr id="7" name="Rectangle 6"/>
          <p:cNvSpPr/>
          <p:nvPr/>
        </p:nvSpPr>
        <p:spPr>
          <a:xfrm>
            <a:off x="4891158" y="2491209"/>
            <a:ext cx="3954325" cy="1815882"/>
          </a:xfrm>
          <a:prstGeom prst="rect">
            <a:avLst/>
          </a:prstGeom>
        </p:spPr>
        <p:txBody>
          <a:bodyPr wrap="square">
            <a:spAutoFit/>
          </a:bodyPr>
          <a:lstStyle/>
          <a:p>
            <a:r>
              <a:rPr lang="en-US">
                <a:latin typeface="Times New Roman" panose="02020603050405020304" pitchFamily="18" charset="0"/>
                <a:ea typeface="Calibri" panose="020F0502020204030204" pitchFamily="34" charset="0"/>
              </a:rPr>
              <a:t>Các giải pháp thuộc nhóm này có ưu điểm là quen thuộc với những nhà quản trị chuyên nghiệp, có thể chia sẻ được nhiều tài nguyên trong hệ thống, theo dõi được trạng thái của các máy chủ trong nhóm để chia tải hợp lý. Tuy nhiên, do sử dụng phần mềm trên server, </a:t>
            </a:r>
            <a:r>
              <a:rPr lang="en-US" i="1">
                <a:latin typeface="Times New Roman" panose="02020603050405020304" pitchFamily="18" charset="0"/>
                <a:ea typeface="Calibri" panose="020F0502020204030204" pitchFamily="34" charset="0"/>
              </a:rPr>
              <a:t>tính phức tạp cao nên khả năng mở rộng của giải pháp này bị hạn chế, phức tạp khi triển khai </a:t>
            </a:r>
            <a:endParaRPr lang="en-US" i="1"/>
          </a:p>
        </p:txBody>
      </p:sp>
      <p:sp>
        <p:nvSpPr>
          <p:cNvPr id="8" name="Rectangle 7"/>
          <p:cNvSpPr/>
          <p:nvPr/>
        </p:nvSpPr>
        <p:spPr>
          <a:xfrm>
            <a:off x="4898957" y="2591428"/>
            <a:ext cx="4164797" cy="2246769"/>
          </a:xfrm>
          <a:prstGeom prst="rect">
            <a:avLst/>
          </a:prstGeom>
        </p:spPr>
        <p:txBody>
          <a:bodyPr wrap="square">
            <a:spAutoFit/>
          </a:bodyPr>
          <a:lstStyle/>
          <a:p>
            <a:r>
              <a:rPr lang="en-US">
                <a:latin typeface="Times New Roman" panose="02020603050405020304" pitchFamily="18" charset="0"/>
                <a:ea typeface="Calibri" panose="020F0502020204030204" pitchFamily="34" charset="0"/>
              </a:rPr>
              <a:t>Vì sử dụng máy phổ dụng nên giải pháp này có ưu điểm là chi phí thấp, khả năng mở rộng tốt vì cài đặt trên một máy độc lập, dễ quản trị. Tuy nhiên, cũng vì chỉ hoạt động ở mức ứng dụng nên </a:t>
            </a:r>
            <a:r>
              <a:rPr lang="en-US" i="1">
                <a:latin typeface="Times New Roman" panose="02020603050405020304" pitchFamily="18" charset="0"/>
                <a:ea typeface="Calibri" panose="020F0502020204030204" pitchFamily="34" charset="0"/>
              </a:rPr>
              <a:t>hiệu năng không cao, vì sử dụng máy phổ dụng nên không được tối ưu, dễ tồn tại nhiều lỗi hệ thống</a:t>
            </a:r>
            <a:r>
              <a:rPr lang="en-US">
                <a:latin typeface="Times New Roman" panose="02020603050405020304" pitchFamily="18" charset="0"/>
                <a:ea typeface="Calibri" panose="020F0502020204030204" pitchFamily="34" charset="0"/>
              </a:rPr>
              <a:t>, vì cài đặt trên một máy độc lập nên việc theo dõi trạng thái của các máy chủ gặp khó khăn. Nhược điểm lớn nhất của các giải pháp dòng này thường có </a:t>
            </a:r>
            <a:r>
              <a:rPr lang="en-US" i="1">
                <a:latin typeface="Times New Roman" panose="02020603050405020304" pitchFamily="18" charset="0"/>
                <a:ea typeface="Calibri" panose="020F0502020204030204" pitchFamily="34" charset="0"/>
              </a:rPr>
              <a:t>tính ổn định kém, hiệu năng thấp, dễ mắc lỗi.</a:t>
            </a:r>
            <a:endParaRPr lang="en-US" i="1"/>
          </a:p>
        </p:txBody>
      </p:sp>
      <p:sp>
        <p:nvSpPr>
          <p:cNvPr id="9" name="Rectangle 8"/>
          <p:cNvSpPr/>
          <p:nvPr/>
        </p:nvSpPr>
        <p:spPr>
          <a:xfrm>
            <a:off x="4900148" y="2841085"/>
            <a:ext cx="3123504" cy="1169551"/>
          </a:xfrm>
          <a:prstGeom prst="rect">
            <a:avLst/>
          </a:prstGeom>
        </p:spPr>
        <p:txBody>
          <a:bodyPr wrap="square">
            <a:spAutoFit/>
          </a:bodyPr>
          <a:lstStyle/>
          <a:p>
            <a:r>
              <a:rPr lang="en-US">
                <a:latin typeface="Times New Roman" panose="02020603050405020304" pitchFamily="18" charset="0"/>
                <a:ea typeface="Calibri" panose="020F0502020204030204" pitchFamily="34" charset="0"/>
              </a:rPr>
              <a:t>Nhóm này có khả năng chia tải động kém, không theo dõi được trạng thái của máy chủ, </a:t>
            </a:r>
            <a:r>
              <a:rPr lang="en-US" i="1">
                <a:latin typeface="Times New Roman" panose="02020603050405020304" pitchFamily="18" charset="0"/>
                <a:ea typeface="Calibri" panose="020F0502020204030204" pitchFamily="34" charset="0"/>
              </a:rPr>
              <a:t>xử lý kết nối ở mức ứng dụng rất kém, dễ gây lỗi ứng dụng và giá thành cao. </a:t>
            </a:r>
            <a:endParaRPr lang="en-US" i="1"/>
          </a:p>
        </p:txBody>
      </p:sp>
      <p:sp>
        <p:nvSpPr>
          <p:cNvPr id="10" name="Rectangle 9"/>
          <p:cNvSpPr/>
          <p:nvPr/>
        </p:nvSpPr>
        <p:spPr>
          <a:xfrm>
            <a:off x="110400" y="5102975"/>
            <a:ext cx="6451600" cy="1708160"/>
          </a:xfrm>
          <a:prstGeom prst="rect">
            <a:avLst/>
          </a:prstGeom>
        </p:spPr>
        <p:txBody>
          <a:bodyPr wrap="square">
            <a:spAutoFit/>
          </a:bodyPr>
          <a:lstStyle/>
          <a:p>
            <a:pPr marL="457200" indent="457200"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Trong khi đó, tất cả các yêu cầu về hiệu năng cao, ổn định, mở rộng tốt, tăng tốc tốt và bảo mật là rất quan trọng đối với các hoạt động của ngân hàng, chứng khoán và các nhà cung cấp dịch vụ. Giải pháp sẵn có của các hãng chỉ đáp ứng được một phần trong các yêu cầu trên như Module CSS của Cisco, ISA của Microsoft, hay Netscaler của Citrix)</a:t>
            </a: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Rectangle 10"/>
          <p:cNvSpPr/>
          <p:nvPr/>
        </p:nvSpPr>
        <p:spPr>
          <a:xfrm>
            <a:off x="6680199" y="5255981"/>
            <a:ext cx="4572000" cy="1061829"/>
          </a:xfrm>
          <a:prstGeom prst="rect">
            <a:avLst/>
          </a:prstGeom>
        </p:spPr>
        <p:txBody>
          <a:bodyPr>
            <a:spAutoFit/>
          </a:bodyPr>
          <a:lstStyle/>
          <a:p>
            <a:pPr marL="457200" indent="457200" algn="just">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NBL là một giải pháp có thể giải quyết được hầu hết các yêu cầu đặt ra ở trên với một sự tối ưu cao nhất.</a:t>
            </a:r>
          </a:p>
        </p:txBody>
      </p:sp>
      <p:sp>
        <p:nvSpPr>
          <p:cNvPr id="12" name="Rectangle 1"/>
          <p:cNvSpPr>
            <a:spLocks noChangeArrowheads="1"/>
          </p:cNvSpPr>
          <p:nvPr/>
        </p:nvSpPr>
        <p:spPr bwMode="auto">
          <a:xfrm>
            <a:off x="10156597" y="-1337682"/>
            <a:ext cx="2191205" cy="7232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0" tIns="45720" rIns="15870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5E5E5E"/>
                </a:solidFill>
                <a:effectLst/>
                <a:latin typeface="Open Sans" panose="020B0606030504020204" pitchFamily="34" charset="0"/>
                <a:cs typeface="Open Sans" panose="020B0606030504020204" pitchFamily="34" charset="0"/>
              </a:rPr>
              <a:t>5. So sánh các phương php</a:t>
            </a:r>
            <a:endParaRPr kumimoji="0" lang="en-US" altLang="en-US" sz="800" b="0" i="0" u="none" strike="noStrike" cap="none" normalizeH="0" baseline="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smtClean="0">
                <a:ln>
                  <a:noFill/>
                </a:ln>
                <a:solidFill>
                  <a:srgbClr val="5E5E5E"/>
                </a:solidFill>
                <a:effectLst/>
                <a:latin typeface="Open Sans" panose="020B0606030504020204" pitchFamily="34" charset="0"/>
                <a:cs typeface="Open Sans" panose="020B0606030504020204" pitchFamily="34" charset="0"/>
              </a:rPr>
              <a:t/>
            </a:r>
            <a:br>
              <a:rPr kumimoji="0" lang="en-US" altLang="en-US" sz="1100" b="1" i="0" u="none" strike="noStrike" cap="none" normalizeH="0" baseline="0" smtClean="0">
                <a:ln>
                  <a:noFill/>
                </a:ln>
                <a:solidFill>
                  <a:srgbClr val="5E5E5E"/>
                </a:solidFill>
                <a:effectLst/>
                <a:latin typeface="Open Sans" panose="020B0606030504020204" pitchFamily="34" charset="0"/>
                <a:cs typeface="Open Sans" panose="020B0606030504020204" pitchFamily="34" charset="0"/>
              </a:rPr>
            </a:br>
            <a:endParaRPr kumimoji="0" lang="en-US" altLang="en-US" sz="800" b="0" i="0" u="none" strike="noStrike" cap="none" normalizeH="0" baseline="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E49E00"/>
                </a:solidFill>
                <a:effectLst/>
                <a:latin typeface="Open Sans" panose="020B0606030504020204" pitchFamily="34" charset="0"/>
                <a:cs typeface="Open Sans" panose="020B0606030504020204" pitchFamily="34" charset="0"/>
                <a:hlinkClick r:id="rId3"/>
              </a:rPr>
              <a:t>  </a:t>
            </a:r>
            <a:endParaRPr kumimoji="0" lang="en-US" altLang="en-US" sz="20800" b="0" i="0" u="none" strike="noStrike" cap="none" normalizeH="0" baseline="0" smtClean="0">
              <a:ln>
                <a:noFill/>
              </a:ln>
              <a:solidFill>
                <a:srgbClr val="E49E00"/>
              </a:solidFill>
              <a:effectLst/>
              <a:latin typeface="Open Sans" panose="020B0606030504020204" pitchFamily="34" charset="0"/>
              <a:cs typeface="Open Sans" panose="020B0606030504020204" pitchFamily="34" charset="0"/>
            </a:endParaRPr>
          </a:p>
        </p:txBody>
      </p:sp>
      <p:pic>
        <p:nvPicPr>
          <p:cNvPr id="1026" name="Picture 2" descr="so-sanh-cac-phuong-phap-can-bang-tai">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650" y="1436643"/>
            <a:ext cx="4960093" cy="363064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63;p34"/>
          <p:cNvSpPr/>
          <p:nvPr/>
        </p:nvSpPr>
        <p:spPr>
          <a:xfrm>
            <a:off x="752418" y="1589632"/>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6;p34"/>
          <p:cNvSpPr txBox="1">
            <a:spLocks/>
          </p:cNvSpPr>
          <p:nvPr/>
        </p:nvSpPr>
        <p:spPr>
          <a:xfrm>
            <a:off x="1791759" y="1849913"/>
            <a:ext cx="2437200" cy="37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spcAft>
                <a:spcPts val="1600"/>
              </a:spcAft>
              <a:buFont typeface="Poppins"/>
              <a:buNone/>
            </a:pPr>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Chia tải bằng phần cứng </a:t>
            </a:r>
            <a:endParaRPr lang="en-US">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oogle Shape;498;p34"/>
          <p:cNvGrpSpPr/>
          <p:nvPr/>
        </p:nvGrpSpPr>
        <p:grpSpPr>
          <a:xfrm>
            <a:off x="962354" y="1799769"/>
            <a:ext cx="554209" cy="553808"/>
            <a:chOff x="1303537" y="1502716"/>
            <a:chExt cx="362939" cy="362677"/>
          </a:xfrm>
        </p:grpSpPr>
        <p:sp>
          <p:nvSpPr>
            <p:cNvPr id="18" name="Google Shape;499;p34"/>
            <p:cNvSpPr/>
            <p:nvPr/>
          </p:nvSpPr>
          <p:spPr>
            <a:xfrm>
              <a:off x="1426697" y="1695727"/>
              <a:ext cx="116883" cy="99552"/>
            </a:xfrm>
            <a:custGeom>
              <a:avLst/>
              <a:gdLst/>
              <a:ahLst/>
              <a:cxnLst/>
              <a:rect l="l" t="t" r="r" b="b"/>
              <a:pathLst>
                <a:path w="4451" h="3791" extrusionOk="0">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0;p34"/>
            <p:cNvSpPr/>
            <p:nvPr/>
          </p:nvSpPr>
          <p:spPr>
            <a:xfrm>
              <a:off x="1426697" y="1710538"/>
              <a:ext cx="116883" cy="84741"/>
            </a:xfrm>
            <a:custGeom>
              <a:avLst/>
              <a:gdLst/>
              <a:ahLst/>
              <a:cxnLst/>
              <a:rect l="l" t="t" r="r" b="b"/>
              <a:pathLst>
                <a:path w="4451" h="3227" extrusionOk="0">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1;p34"/>
            <p:cNvSpPr/>
            <p:nvPr/>
          </p:nvSpPr>
          <p:spPr>
            <a:xfrm>
              <a:off x="1444291" y="1613796"/>
              <a:ext cx="29437" cy="64363"/>
            </a:xfrm>
            <a:custGeom>
              <a:avLst/>
              <a:gdLst/>
              <a:ahLst/>
              <a:cxnLst/>
              <a:rect l="l" t="t" r="r" b="b"/>
              <a:pathLst>
                <a:path w="1121" h="2451" extrusionOk="0">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2;p34"/>
            <p:cNvSpPr/>
            <p:nvPr/>
          </p:nvSpPr>
          <p:spPr>
            <a:xfrm>
              <a:off x="1456108" y="1608019"/>
              <a:ext cx="69878" cy="70140"/>
            </a:xfrm>
            <a:custGeom>
              <a:avLst/>
              <a:gdLst/>
              <a:ahLst/>
              <a:cxnLst/>
              <a:rect l="l" t="t" r="r" b="b"/>
              <a:pathLst>
                <a:path w="2661" h="2671" extrusionOk="0">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3;p34"/>
            <p:cNvSpPr/>
            <p:nvPr/>
          </p:nvSpPr>
          <p:spPr>
            <a:xfrm>
              <a:off x="1450068" y="1637168"/>
              <a:ext cx="70140" cy="64363"/>
            </a:xfrm>
            <a:custGeom>
              <a:avLst/>
              <a:gdLst/>
              <a:ahLst/>
              <a:cxnLst/>
              <a:rect l="l" t="t" r="r" b="b"/>
              <a:pathLst>
                <a:path w="2671" h="2451" extrusionOk="0">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4;p34"/>
            <p:cNvSpPr/>
            <p:nvPr/>
          </p:nvSpPr>
          <p:spPr>
            <a:xfrm>
              <a:off x="1426697" y="1725638"/>
              <a:ext cx="23398" cy="69642"/>
            </a:xfrm>
            <a:custGeom>
              <a:avLst/>
              <a:gdLst/>
              <a:ahLst/>
              <a:cxnLst/>
              <a:rect l="l" t="t" r="r" b="b"/>
              <a:pathLst>
                <a:path w="891" h="2652" extrusionOk="0">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5;p34"/>
            <p:cNvSpPr/>
            <p:nvPr/>
          </p:nvSpPr>
          <p:spPr>
            <a:xfrm>
              <a:off x="1520182" y="1725638"/>
              <a:ext cx="23398" cy="69642"/>
            </a:xfrm>
            <a:custGeom>
              <a:avLst/>
              <a:gdLst/>
              <a:ahLst/>
              <a:cxnLst/>
              <a:rect l="l" t="t" r="r" b="b"/>
              <a:pathLst>
                <a:path w="891" h="2652" extrusionOk="0">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6;p34"/>
            <p:cNvSpPr/>
            <p:nvPr/>
          </p:nvSpPr>
          <p:spPr>
            <a:xfrm>
              <a:off x="1303537" y="1502716"/>
              <a:ext cx="362939" cy="362677"/>
            </a:xfrm>
            <a:custGeom>
              <a:avLst/>
              <a:gdLst/>
              <a:ahLst/>
              <a:cxnLst/>
              <a:rect l="l" t="t" r="r" b="b"/>
              <a:pathLst>
                <a:path w="13821" h="13811" extrusionOk="0">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7;p34"/>
            <p:cNvSpPr/>
            <p:nvPr/>
          </p:nvSpPr>
          <p:spPr>
            <a:xfrm>
              <a:off x="1346262" y="1555236"/>
              <a:ext cx="267694" cy="257742"/>
            </a:xfrm>
            <a:custGeom>
              <a:avLst/>
              <a:gdLst/>
              <a:ahLst/>
              <a:cxnLst/>
              <a:rect l="l" t="t" r="r" b="b"/>
              <a:pathLst>
                <a:path w="10194" h="9815" extrusionOk="0">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463;p34"/>
          <p:cNvSpPr/>
          <p:nvPr/>
        </p:nvSpPr>
        <p:spPr>
          <a:xfrm>
            <a:off x="716670" y="2773927"/>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6;p34"/>
          <p:cNvSpPr txBox="1">
            <a:spLocks/>
          </p:cNvSpPr>
          <p:nvPr/>
        </p:nvSpPr>
        <p:spPr>
          <a:xfrm>
            <a:off x="1756011" y="3034208"/>
            <a:ext cx="2437200" cy="37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spcAft>
                <a:spcPts val="1600"/>
              </a:spcAft>
              <a:buFont typeface="Poppins"/>
              <a:buNone/>
            </a:pPr>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Chia tải bằng phần mềm</a:t>
            </a:r>
            <a:endParaRPr lang="en-US">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29" name="Google Shape;498;p34"/>
          <p:cNvGrpSpPr/>
          <p:nvPr/>
        </p:nvGrpSpPr>
        <p:grpSpPr>
          <a:xfrm>
            <a:off x="926606" y="2984064"/>
            <a:ext cx="554209" cy="553808"/>
            <a:chOff x="1303537" y="1502716"/>
            <a:chExt cx="362939" cy="362677"/>
          </a:xfrm>
        </p:grpSpPr>
        <p:sp>
          <p:nvSpPr>
            <p:cNvPr id="30" name="Google Shape;499;p34"/>
            <p:cNvSpPr/>
            <p:nvPr/>
          </p:nvSpPr>
          <p:spPr>
            <a:xfrm>
              <a:off x="1426697" y="1695727"/>
              <a:ext cx="116883" cy="99552"/>
            </a:xfrm>
            <a:custGeom>
              <a:avLst/>
              <a:gdLst/>
              <a:ahLst/>
              <a:cxnLst/>
              <a:rect l="l" t="t" r="r" b="b"/>
              <a:pathLst>
                <a:path w="4451" h="3791" extrusionOk="0">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34"/>
            <p:cNvSpPr/>
            <p:nvPr/>
          </p:nvSpPr>
          <p:spPr>
            <a:xfrm>
              <a:off x="1426697" y="1710538"/>
              <a:ext cx="116883" cy="84741"/>
            </a:xfrm>
            <a:custGeom>
              <a:avLst/>
              <a:gdLst/>
              <a:ahLst/>
              <a:cxnLst/>
              <a:rect l="l" t="t" r="r" b="b"/>
              <a:pathLst>
                <a:path w="4451" h="3227" extrusionOk="0">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34"/>
            <p:cNvSpPr/>
            <p:nvPr/>
          </p:nvSpPr>
          <p:spPr>
            <a:xfrm>
              <a:off x="1444291" y="1613796"/>
              <a:ext cx="29437" cy="64363"/>
            </a:xfrm>
            <a:custGeom>
              <a:avLst/>
              <a:gdLst/>
              <a:ahLst/>
              <a:cxnLst/>
              <a:rect l="l" t="t" r="r" b="b"/>
              <a:pathLst>
                <a:path w="1121" h="2451" extrusionOk="0">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34"/>
            <p:cNvSpPr/>
            <p:nvPr/>
          </p:nvSpPr>
          <p:spPr>
            <a:xfrm>
              <a:off x="1456108" y="1608019"/>
              <a:ext cx="69878" cy="70140"/>
            </a:xfrm>
            <a:custGeom>
              <a:avLst/>
              <a:gdLst/>
              <a:ahLst/>
              <a:cxnLst/>
              <a:rect l="l" t="t" r="r" b="b"/>
              <a:pathLst>
                <a:path w="2661" h="2671" extrusionOk="0">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34"/>
            <p:cNvSpPr/>
            <p:nvPr/>
          </p:nvSpPr>
          <p:spPr>
            <a:xfrm>
              <a:off x="1450068" y="1637168"/>
              <a:ext cx="70140" cy="64363"/>
            </a:xfrm>
            <a:custGeom>
              <a:avLst/>
              <a:gdLst/>
              <a:ahLst/>
              <a:cxnLst/>
              <a:rect l="l" t="t" r="r" b="b"/>
              <a:pathLst>
                <a:path w="2671" h="2451" extrusionOk="0">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34"/>
            <p:cNvSpPr/>
            <p:nvPr/>
          </p:nvSpPr>
          <p:spPr>
            <a:xfrm>
              <a:off x="1426697" y="1725638"/>
              <a:ext cx="23398" cy="69642"/>
            </a:xfrm>
            <a:custGeom>
              <a:avLst/>
              <a:gdLst/>
              <a:ahLst/>
              <a:cxnLst/>
              <a:rect l="l" t="t" r="r" b="b"/>
              <a:pathLst>
                <a:path w="891" h="2652" extrusionOk="0">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34"/>
            <p:cNvSpPr/>
            <p:nvPr/>
          </p:nvSpPr>
          <p:spPr>
            <a:xfrm>
              <a:off x="1520182" y="1725638"/>
              <a:ext cx="23398" cy="69642"/>
            </a:xfrm>
            <a:custGeom>
              <a:avLst/>
              <a:gdLst/>
              <a:ahLst/>
              <a:cxnLst/>
              <a:rect l="l" t="t" r="r" b="b"/>
              <a:pathLst>
                <a:path w="891" h="2652" extrusionOk="0">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34"/>
            <p:cNvSpPr/>
            <p:nvPr/>
          </p:nvSpPr>
          <p:spPr>
            <a:xfrm>
              <a:off x="1303537" y="1502716"/>
              <a:ext cx="362939" cy="362677"/>
            </a:xfrm>
            <a:custGeom>
              <a:avLst/>
              <a:gdLst/>
              <a:ahLst/>
              <a:cxnLst/>
              <a:rect l="l" t="t" r="r" b="b"/>
              <a:pathLst>
                <a:path w="13821" h="13811" extrusionOk="0">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34"/>
            <p:cNvSpPr/>
            <p:nvPr/>
          </p:nvSpPr>
          <p:spPr>
            <a:xfrm>
              <a:off x="1346262" y="1555236"/>
              <a:ext cx="267694" cy="257742"/>
            </a:xfrm>
            <a:custGeom>
              <a:avLst/>
              <a:gdLst/>
              <a:ahLst/>
              <a:cxnLst/>
              <a:rect l="l" t="t" r="r" b="b"/>
              <a:pathLst>
                <a:path w="10194" h="9815" extrusionOk="0">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63;p34"/>
          <p:cNvSpPr/>
          <p:nvPr/>
        </p:nvSpPr>
        <p:spPr>
          <a:xfrm>
            <a:off x="716670" y="4023529"/>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6;p34"/>
          <p:cNvSpPr txBox="1">
            <a:spLocks/>
          </p:cNvSpPr>
          <p:nvPr/>
        </p:nvSpPr>
        <p:spPr>
          <a:xfrm>
            <a:off x="1756011" y="4283810"/>
            <a:ext cx="2437200" cy="37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spcAft>
                <a:spcPts val="1600"/>
              </a:spcAft>
              <a:buFont typeface="Poppins"/>
              <a:buNone/>
            </a:pPr>
            <a:r>
              <a:rPr lang="en-US" smtClean="0">
                <a:latin typeface="Open Sans ExtraBold" panose="020B0906030804020204" pitchFamily="34" charset="0"/>
                <a:ea typeface="Open Sans ExtraBold" panose="020B0906030804020204" pitchFamily="34" charset="0"/>
                <a:cs typeface="Open Sans ExtraBold" panose="020B0906030804020204" pitchFamily="34" charset="0"/>
              </a:rPr>
              <a:t>Chia tải bằng Proxy</a:t>
            </a:r>
            <a:endParaRPr lang="en-US">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41" name="Google Shape;498;p34"/>
          <p:cNvGrpSpPr/>
          <p:nvPr/>
        </p:nvGrpSpPr>
        <p:grpSpPr>
          <a:xfrm>
            <a:off x="926606" y="4233666"/>
            <a:ext cx="554209" cy="553808"/>
            <a:chOff x="1303537" y="1502716"/>
            <a:chExt cx="362939" cy="362677"/>
          </a:xfrm>
        </p:grpSpPr>
        <p:sp>
          <p:nvSpPr>
            <p:cNvPr id="42" name="Google Shape;499;p34"/>
            <p:cNvSpPr/>
            <p:nvPr/>
          </p:nvSpPr>
          <p:spPr>
            <a:xfrm>
              <a:off x="1426697" y="1695727"/>
              <a:ext cx="116883" cy="99552"/>
            </a:xfrm>
            <a:custGeom>
              <a:avLst/>
              <a:gdLst/>
              <a:ahLst/>
              <a:cxnLst/>
              <a:rect l="l" t="t" r="r" b="b"/>
              <a:pathLst>
                <a:path w="4451" h="3791" extrusionOk="0">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0;p34"/>
            <p:cNvSpPr/>
            <p:nvPr/>
          </p:nvSpPr>
          <p:spPr>
            <a:xfrm>
              <a:off x="1426697" y="1710538"/>
              <a:ext cx="116883" cy="84741"/>
            </a:xfrm>
            <a:custGeom>
              <a:avLst/>
              <a:gdLst/>
              <a:ahLst/>
              <a:cxnLst/>
              <a:rect l="l" t="t" r="r" b="b"/>
              <a:pathLst>
                <a:path w="4451" h="3227" extrusionOk="0">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1;p34"/>
            <p:cNvSpPr/>
            <p:nvPr/>
          </p:nvSpPr>
          <p:spPr>
            <a:xfrm>
              <a:off x="1444291" y="1613796"/>
              <a:ext cx="29437" cy="64363"/>
            </a:xfrm>
            <a:custGeom>
              <a:avLst/>
              <a:gdLst/>
              <a:ahLst/>
              <a:cxnLst/>
              <a:rect l="l" t="t" r="r" b="b"/>
              <a:pathLst>
                <a:path w="1121" h="2451" extrusionOk="0">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2;p34"/>
            <p:cNvSpPr/>
            <p:nvPr/>
          </p:nvSpPr>
          <p:spPr>
            <a:xfrm>
              <a:off x="1456108" y="1608019"/>
              <a:ext cx="69878" cy="70140"/>
            </a:xfrm>
            <a:custGeom>
              <a:avLst/>
              <a:gdLst/>
              <a:ahLst/>
              <a:cxnLst/>
              <a:rect l="l" t="t" r="r" b="b"/>
              <a:pathLst>
                <a:path w="2661" h="2671" extrusionOk="0">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3;p34"/>
            <p:cNvSpPr/>
            <p:nvPr/>
          </p:nvSpPr>
          <p:spPr>
            <a:xfrm>
              <a:off x="1450068" y="1637168"/>
              <a:ext cx="70140" cy="64363"/>
            </a:xfrm>
            <a:custGeom>
              <a:avLst/>
              <a:gdLst/>
              <a:ahLst/>
              <a:cxnLst/>
              <a:rect l="l" t="t" r="r" b="b"/>
              <a:pathLst>
                <a:path w="2671" h="2451" extrusionOk="0">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4;p34"/>
            <p:cNvSpPr/>
            <p:nvPr/>
          </p:nvSpPr>
          <p:spPr>
            <a:xfrm>
              <a:off x="1426697" y="1725638"/>
              <a:ext cx="23398" cy="69642"/>
            </a:xfrm>
            <a:custGeom>
              <a:avLst/>
              <a:gdLst/>
              <a:ahLst/>
              <a:cxnLst/>
              <a:rect l="l" t="t" r="r" b="b"/>
              <a:pathLst>
                <a:path w="891" h="2652" extrusionOk="0">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5;p34"/>
            <p:cNvSpPr/>
            <p:nvPr/>
          </p:nvSpPr>
          <p:spPr>
            <a:xfrm>
              <a:off x="1520182" y="1725638"/>
              <a:ext cx="23398" cy="69642"/>
            </a:xfrm>
            <a:custGeom>
              <a:avLst/>
              <a:gdLst/>
              <a:ahLst/>
              <a:cxnLst/>
              <a:rect l="l" t="t" r="r" b="b"/>
              <a:pathLst>
                <a:path w="891" h="2652" extrusionOk="0">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6;p34"/>
            <p:cNvSpPr/>
            <p:nvPr/>
          </p:nvSpPr>
          <p:spPr>
            <a:xfrm>
              <a:off x="1303537" y="1502716"/>
              <a:ext cx="362939" cy="362677"/>
            </a:xfrm>
            <a:custGeom>
              <a:avLst/>
              <a:gdLst/>
              <a:ahLst/>
              <a:cxnLst/>
              <a:rect l="l" t="t" r="r" b="b"/>
              <a:pathLst>
                <a:path w="13821" h="13811" extrusionOk="0">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7;p34"/>
            <p:cNvSpPr/>
            <p:nvPr/>
          </p:nvSpPr>
          <p:spPr>
            <a:xfrm>
              <a:off x="1346262" y="1555236"/>
              <a:ext cx="267694" cy="257742"/>
            </a:xfrm>
            <a:custGeom>
              <a:avLst/>
              <a:gdLst/>
              <a:ahLst/>
              <a:cxnLst/>
              <a:rect l="l" t="t" r="r" b="b"/>
              <a:pathLst>
                <a:path w="10194" h="9815" extrusionOk="0">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 name="Straight Connector 13"/>
          <p:cNvCxnSpPr/>
          <p:nvPr/>
        </p:nvCxnSpPr>
        <p:spPr>
          <a:xfrm>
            <a:off x="4078514" y="1922737"/>
            <a:ext cx="0" cy="3117662"/>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674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ppt_x"/>
                                          </p:val>
                                        </p:tav>
                                        <p:tav tm="100000">
                                          <p:val>
                                            <p:strVal val="#ppt_x"/>
                                          </p:val>
                                        </p:tav>
                                      </p:tavLst>
                                    </p:anim>
                                    <p:anim calcmode="lin" valueType="num">
                                      <p:cBhvr additive="base">
                                        <p:cTn id="27" dur="500" fill="hold"/>
                                        <p:tgtEl>
                                          <p:spTgt spid="2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ppt_x"/>
                                          </p:val>
                                        </p:tav>
                                        <p:tav tm="100000">
                                          <p:val>
                                            <p:strVal val="#ppt_x"/>
                                          </p:val>
                                        </p:tav>
                                      </p:tavLst>
                                    </p:anim>
                                    <p:anim calcmode="lin" valueType="num">
                                      <p:cBhvr additive="base">
                                        <p:cTn id="3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500" fill="hold"/>
                                        <p:tgtEl>
                                          <p:spTgt spid="39"/>
                                        </p:tgtEl>
                                        <p:attrNameLst>
                                          <p:attrName>ppt_x</p:attrName>
                                        </p:attrNameLst>
                                      </p:cBhvr>
                                      <p:tavLst>
                                        <p:tav tm="0">
                                          <p:val>
                                            <p:strVal val="#ppt_x"/>
                                          </p:val>
                                        </p:tav>
                                        <p:tav tm="100000">
                                          <p:val>
                                            <p:strVal val="#ppt_x"/>
                                          </p:val>
                                        </p:tav>
                                      </p:tavLst>
                                    </p:anim>
                                    <p:anim calcmode="lin" valueType="num">
                                      <p:cBhvr additive="base">
                                        <p:cTn id="41" dur="500" fill="hold"/>
                                        <p:tgtEl>
                                          <p:spTgt spid="39"/>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ppt_x"/>
                                          </p:val>
                                        </p:tav>
                                        <p:tav tm="100000">
                                          <p:val>
                                            <p:strVal val="#ppt_x"/>
                                          </p:val>
                                        </p:tav>
                                      </p:tavLst>
                                    </p:anim>
                                    <p:anim calcmode="lin" valueType="num">
                                      <p:cBhvr additive="base">
                                        <p:cTn id="45" dur="500" fill="hold"/>
                                        <p:tgtEl>
                                          <p:spTgt spid="4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fill="hold"/>
                                        <p:tgtEl>
                                          <p:spTgt spid="40"/>
                                        </p:tgtEl>
                                        <p:attrNameLst>
                                          <p:attrName>ppt_x</p:attrName>
                                        </p:attrNameLst>
                                      </p:cBhvr>
                                      <p:tavLst>
                                        <p:tav tm="0">
                                          <p:val>
                                            <p:strVal val="#ppt_x"/>
                                          </p:val>
                                        </p:tav>
                                        <p:tav tm="100000">
                                          <p:val>
                                            <p:strVal val="#ppt_x"/>
                                          </p:val>
                                        </p:tav>
                                      </p:tavLst>
                                    </p:anim>
                                    <p:anim calcmode="lin" valueType="num">
                                      <p:cBhvr additive="base">
                                        <p:cTn id="4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1" fill="hold" grpId="1" nodeType="clickEffect">
                                  <p:stCondLst>
                                    <p:cond delay="0"/>
                                  </p:stCondLst>
                                  <p:childTnLst>
                                    <p:animEffect transition="out" filter="wipe(up)">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22" presetClass="exit" presetSubtype="1" fill="hold" grpId="1" nodeType="withEffect">
                                  <p:stCondLst>
                                    <p:cond delay="0"/>
                                  </p:stCondLst>
                                  <p:childTnLst>
                                    <p:animEffect transition="out" filter="wipe(up)">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wipe(down)">
                                      <p:cBhvr>
                                        <p:cTn id="70" dur="500"/>
                                        <p:tgtEl>
                                          <p:spTgt spid="2"/>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down)">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xit" presetSubtype="1" fill="hold" grpId="1" nodeType="clickEffect">
                                  <p:stCondLst>
                                    <p:cond delay="0"/>
                                  </p:stCondLst>
                                  <p:childTnLst>
                                    <p:animEffect transition="out" filter="wipe(up)">
                                      <p:cBhvr>
                                        <p:cTn id="77" dur="500"/>
                                        <p:tgtEl>
                                          <p:spTgt spid="2"/>
                                        </p:tgtEl>
                                      </p:cBhvr>
                                    </p:animEffect>
                                    <p:set>
                                      <p:cBhvr>
                                        <p:cTn id="78" dur="1" fill="hold">
                                          <p:stCondLst>
                                            <p:cond delay="499"/>
                                          </p:stCondLst>
                                        </p:cTn>
                                        <p:tgtEl>
                                          <p:spTgt spid="2"/>
                                        </p:tgtEl>
                                        <p:attrNameLst>
                                          <p:attrName>style.visibility</p:attrName>
                                        </p:attrNameLst>
                                      </p:cBhvr>
                                      <p:to>
                                        <p:strVal val="hidden"/>
                                      </p:to>
                                    </p:set>
                                  </p:childTnLst>
                                </p:cTn>
                              </p:par>
                              <p:par>
                                <p:cTn id="79" presetID="22" presetClass="exit" presetSubtype="1" fill="hold" grpId="1" nodeType="withEffect">
                                  <p:stCondLst>
                                    <p:cond delay="0"/>
                                  </p:stCondLst>
                                  <p:childTnLst>
                                    <p:animEffect transition="out" filter="wipe(up)">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wipe(down)">
                                      <p:cBhvr>
                                        <p:cTn id="86" dur="500"/>
                                        <p:tgtEl>
                                          <p:spTgt spid="4"/>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down)">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xit" presetSubtype="1" fill="hold" grpId="1" nodeType="clickEffect">
                                  <p:stCondLst>
                                    <p:cond delay="0"/>
                                  </p:stCondLst>
                                  <p:childTnLst>
                                    <p:animEffect transition="out" filter="wipe(up)">
                                      <p:cBhvr>
                                        <p:cTn id="93" dur="500"/>
                                        <p:tgtEl>
                                          <p:spTgt spid="4"/>
                                        </p:tgtEl>
                                      </p:cBhvr>
                                    </p:animEffect>
                                    <p:set>
                                      <p:cBhvr>
                                        <p:cTn id="94" dur="1" fill="hold">
                                          <p:stCondLst>
                                            <p:cond delay="499"/>
                                          </p:stCondLst>
                                        </p:cTn>
                                        <p:tgtEl>
                                          <p:spTgt spid="4"/>
                                        </p:tgtEl>
                                        <p:attrNameLst>
                                          <p:attrName>style.visibility</p:attrName>
                                        </p:attrNameLst>
                                      </p:cBhvr>
                                      <p:to>
                                        <p:strVal val="hidden"/>
                                      </p:to>
                                    </p:set>
                                  </p:childTnLst>
                                </p:cTn>
                              </p:par>
                              <p:par>
                                <p:cTn id="95" presetID="22" presetClass="exit" presetSubtype="1" fill="hold" grpId="1" nodeType="withEffect">
                                  <p:stCondLst>
                                    <p:cond delay="0"/>
                                  </p:stCondLst>
                                  <p:childTnLst>
                                    <p:animEffect transition="out" filter="wipe(up)">
                                      <p:cBhvr>
                                        <p:cTn id="96" dur="500"/>
                                        <p:tgtEl>
                                          <p:spTgt spid="9"/>
                                        </p:tgtEl>
                                      </p:cBhvr>
                                    </p:animEffect>
                                    <p:set>
                                      <p:cBhvr>
                                        <p:cTn id="97" dur="1" fill="hold">
                                          <p:stCondLst>
                                            <p:cond delay="499"/>
                                          </p:stCondLst>
                                        </p:cTn>
                                        <p:tgtEl>
                                          <p:spTgt spid="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026"/>
                                        </p:tgtEl>
                                        <p:attrNameLst>
                                          <p:attrName>style.visibility</p:attrName>
                                        </p:attrNameLst>
                                      </p:cBhvr>
                                      <p:to>
                                        <p:strVal val="visible"/>
                                      </p:to>
                                    </p:set>
                                    <p:animEffect transition="in" filter="circle(in)">
                                      <p:cBhvr>
                                        <p:cTn id="10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2" grpId="1"/>
      <p:bldP spid="4" grpId="0"/>
      <p:bldP spid="4" grpId="1"/>
      <p:bldP spid="6" grpId="0"/>
      <p:bldP spid="6" grpId="1"/>
      <p:bldP spid="7" grpId="0"/>
      <p:bldP spid="7" grpId="1"/>
      <p:bldP spid="8" grpId="0"/>
      <p:bldP spid="8" grpId="1"/>
      <p:bldP spid="9" grpId="0"/>
      <p:bldP spid="9" grpId="1"/>
      <p:bldP spid="15" grpId="0" animBg="1"/>
      <p:bldP spid="16" grpId="0"/>
      <p:bldP spid="27" grpId="0" animBg="1"/>
      <p:bldP spid="28" grpId="0"/>
      <p:bldP spid="39" grpId="0" animBg="1"/>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110400" y="98830"/>
            <a:ext cx="8106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rPr>
              <a:t>PHẦN II. NETWORK LOAD BALANCE</a:t>
            </a:r>
            <a:endParaRPr sz="2800">
              <a:solidFill>
                <a:schemeClr val="l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Google Shape;738;p37"/>
          <p:cNvSpPr txBox="1">
            <a:spLocks/>
          </p:cNvSpPr>
          <p:nvPr/>
        </p:nvSpPr>
        <p:spPr>
          <a:xfrm>
            <a:off x="847000" y="5590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oppins Black"/>
              <a:buNone/>
              <a:defRPr sz="32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3200"/>
              <a:buFont typeface="Palanquin Dark"/>
              <a:buNone/>
              <a:defRPr sz="3200" b="0" i="0" u="none" strike="noStrike" cap="none">
                <a:solidFill>
                  <a:schemeClr val="dk1"/>
                </a:solidFill>
                <a:latin typeface="Palanquin Dark"/>
                <a:ea typeface="Palanquin Dark"/>
                <a:cs typeface="Palanquin Dark"/>
                <a:sym typeface="Palanquin Dark"/>
              </a:defRPr>
            </a:lvl9pPr>
          </a:lstStyle>
          <a:p>
            <a:r>
              <a:rPr lang="en-US" sz="2800" smtClean="0">
                <a:latin typeface="Open Sans ExtraBold" panose="020B0906030804020204" pitchFamily="34" charset="0"/>
                <a:ea typeface="Open Sans ExtraBold" panose="020B0906030804020204" pitchFamily="34" charset="0"/>
                <a:cs typeface="Open Sans ExtraBold" panose="020B0906030804020204" pitchFamily="34" charset="0"/>
              </a:rPr>
              <a:t>3.Các thuật toán cân bằng tải</a:t>
            </a:r>
            <a:endParaRPr lang="en-US" sz="280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 name="Straight Connector 2"/>
          <p:cNvCxnSpPr/>
          <p:nvPr/>
        </p:nvCxnSpPr>
        <p:spPr>
          <a:xfrm>
            <a:off x="508000" y="622760"/>
            <a:ext cx="5435600"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327807" y="1067592"/>
            <a:ext cx="4572000" cy="1169551"/>
          </a:xfrm>
          <a:prstGeom prst="rect">
            <a:avLst/>
          </a:prstGeom>
        </p:spPr>
        <p:txBody>
          <a:bodyPr>
            <a:spAutoFit/>
          </a:bodyPr>
          <a:lstStyle/>
          <a:p>
            <a:pPr lvl="0"/>
            <a:r>
              <a:rPr lang="en-US" b="1">
                <a:latin typeface="Times New Roman" panose="02020603050405020304" pitchFamily="18" charset="0"/>
                <a:cs typeface="Times New Roman" panose="02020603050405020304" pitchFamily="18" charset="0"/>
              </a:rPr>
              <a:t>Thuật toán Round Robin</a:t>
            </a:r>
          </a:p>
          <a:p>
            <a:r>
              <a:rPr lang="en-US" smtClean="0">
                <a:latin typeface="Times New Roman" panose="02020603050405020304" pitchFamily="18" charset="0"/>
                <a:cs typeface="Times New Roman" panose="02020603050405020304" pitchFamily="18" charset="0"/>
              </a:rPr>
              <a:t>    Round </a:t>
            </a:r>
            <a:r>
              <a:rPr lang="en-US">
                <a:latin typeface="Times New Roman" panose="02020603050405020304" pitchFamily="18" charset="0"/>
                <a:cs typeface="Times New Roman" panose="02020603050405020304" pitchFamily="18" charset="0"/>
              </a:rPr>
              <a:t>Robin là thuật toán NLB cơ bản nhất, chỉ chuyển tiếp dựa trên thứ tự ưu tiên của các server. Khi thêm một Server vào Cluster (mình sẽ gọi là 1 node), chúng ta sẽ phải chỉ ra thứ tự ưu tiên của server đó.</a:t>
            </a:r>
          </a:p>
        </p:txBody>
      </p:sp>
      <p:sp>
        <p:nvSpPr>
          <p:cNvPr id="4" name="Rectangle 3"/>
          <p:cNvSpPr/>
          <p:nvPr/>
        </p:nvSpPr>
        <p:spPr>
          <a:xfrm>
            <a:off x="4838999" y="959870"/>
            <a:ext cx="4350772" cy="1492716"/>
          </a:xfrm>
          <a:prstGeom prst="rect">
            <a:avLst/>
          </a:prstGeom>
        </p:spPr>
        <p:txBody>
          <a:bodyPr wrap="square">
            <a:spAutoFit/>
          </a:bodyPr>
          <a:lstStyle/>
          <a:p>
            <a:pPr lvl="0" algn="just">
              <a:lnSpc>
                <a:spcPct val="150000"/>
              </a:lnSpc>
            </a:pPr>
            <a:r>
              <a:rPr lang="en-US" b="1">
                <a:latin typeface="Times New Roman" panose="02020603050405020304" pitchFamily="18" charset="0"/>
                <a:ea typeface="Times New Roman" panose="02020603050405020304" pitchFamily="18" charset="0"/>
              </a:rPr>
              <a:t>Thuật toán Weighted Round Robin</a:t>
            </a:r>
          </a:p>
          <a:p>
            <a:r>
              <a:rPr lang="en-US" smtClean="0">
                <a:latin typeface="Times New Roman" panose="02020603050405020304" pitchFamily="18" charset="0"/>
                <a:ea typeface="Calibri" panose="020F0502020204030204" pitchFamily="34" charset="0"/>
              </a:rPr>
              <a:t>    Weighted </a:t>
            </a:r>
            <a:r>
              <a:rPr lang="en-US">
                <a:latin typeface="Times New Roman" panose="02020603050405020304" pitchFamily="18" charset="0"/>
                <a:ea typeface="Calibri" panose="020F0502020204030204" pitchFamily="34" charset="0"/>
              </a:rPr>
              <a:t>Round Robin khắc phục vấn đề của thuật toán Round Robin bằng cách đánh thứ tự ưu tiên dựa trên khả năng chịu tải của server. Khả năng chịu tải này sẽ được đánh dựa trên các thông số CPU, RAM,... của server. </a:t>
            </a:r>
            <a:endParaRPr lang="en-US"/>
          </a:p>
        </p:txBody>
      </p:sp>
      <p:pic>
        <p:nvPicPr>
          <p:cNvPr id="10" name="Picture 9" descr="https://images.viblo.asia/1e35b9c3-a167-4ae9-8058-3f960a3f8301.png"/>
          <p:cNvPicPr/>
          <p:nvPr/>
        </p:nvPicPr>
        <p:blipFill>
          <a:blip r:embed="rId4">
            <a:extLst>
              <a:ext uri="{28A0092B-C50C-407E-A947-70E740481C1C}">
                <a14:useLocalDpi xmlns:a14="http://schemas.microsoft.com/office/drawing/2010/main" val="0"/>
              </a:ext>
            </a:extLst>
          </a:blip>
          <a:srcRect/>
          <a:stretch>
            <a:fillRect/>
          </a:stretch>
        </p:blipFill>
        <p:spPr bwMode="auto">
          <a:xfrm>
            <a:off x="4940697" y="2202551"/>
            <a:ext cx="3333750" cy="2949899"/>
          </a:xfrm>
          <a:prstGeom prst="rect">
            <a:avLst/>
          </a:prstGeom>
          <a:noFill/>
          <a:ln>
            <a:noFill/>
          </a:ln>
        </p:spPr>
      </p:pic>
      <p:sp>
        <p:nvSpPr>
          <p:cNvPr id="9" name="Rectangle 8"/>
          <p:cNvSpPr/>
          <p:nvPr/>
        </p:nvSpPr>
        <p:spPr>
          <a:xfrm>
            <a:off x="9718604" y="1582518"/>
            <a:ext cx="4572000" cy="2031325"/>
          </a:xfrm>
          <a:prstGeom prst="rect">
            <a:avLst/>
          </a:prstGeom>
        </p:spPr>
        <p:txBody>
          <a:bodyPr>
            <a:spAutoFit/>
          </a:bodyPr>
          <a:lstStyle/>
          <a:p>
            <a:pPr lvl="0" algn="just">
              <a:lnSpc>
                <a:spcPct val="150000"/>
              </a:lnSpc>
            </a:pPr>
            <a:r>
              <a:rPr lang="en-US" b="1">
                <a:latin typeface="Times New Roman" panose="02020603050405020304" pitchFamily="18" charset="0"/>
                <a:ea typeface="Times New Roman" panose="02020603050405020304" pitchFamily="18" charset="0"/>
              </a:rPr>
              <a:t>Thuật toán Least </a:t>
            </a:r>
            <a:r>
              <a:rPr lang="en-US" b="1" smtClean="0">
                <a:latin typeface="Times New Roman" panose="02020603050405020304" pitchFamily="18" charset="0"/>
                <a:ea typeface="Times New Roman" panose="02020603050405020304" pitchFamily="18" charset="0"/>
              </a:rPr>
              <a:t>Connection</a:t>
            </a:r>
          </a:p>
          <a:p>
            <a:pPr lvl="0" algn="just">
              <a:lnSpc>
                <a:spcPct val="150000"/>
              </a:lnSpc>
            </a:pPr>
            <a:r>
              <a:rPr lang="en-US" smtClean="0">
                <a:latin typeface="Times New Roman" panose="02020603050405020304" pitchFamily="18" charset="0"/>
                <a:ea typeface="Calibri" panose="020F0502020204030204" pitchFamily="34" charset="0"/>
                <a:cs typeface="Times New Roman" panose="02020603050405020304" pitchFamily="18" charset="0"/>
              </a:rPr>
              <a:t>    Least </a:t>
            </a:r>
            <a:r>
              <a:rPr lang="en-US">
                <a:latin typeface="Times New Roman" panose="02020603050405020304" pitchFamily="18" charset="0"/>
                <a:ea typeface="Calibri" panose="020F0502020204030204" pitchFamily="34" charset="0"/>
                <a:cs typeface="Times New Roman" panose="02020603050405020304" pitchFamily="18" charset="0"/>
              </a:rPr>
              <a:t>Connection hoạt động dựa trên việc tính toán số lượng kết nối đang hoạt động tại mỗi node mạng, và chọn ra node mạng đang có ít kết nối hoạt động nhất. Trong trường hợp số lượng kết nối của các node mạng bằng nhau thì Cluster sẽ thực hiện thuật toán Round Robin.</a:t>
            </a:r>
          </a:p>
        </p:txBody>
      </p:sp>
      <p:pic>
        <p:nvPicPr>
          <p:cNvPr id="12" name="Picture 11" descr="https://images.viblo.asia/21641a5c-8417-4f27-84c1-34f4280ec4dd.PNG"/>
          <p:cNvPicPr/>
          <p:nvPr/>
        </p:nvPicPr>
        <p:blipFill>
          <a:blip r:embed="rId5">
            <a:extLst>
              <a:ext uri="{28A0092B-C50C-407E-A947-70E740481C1C}">
                <a14:useLocalDpi xmlns:a14="http://schemas.microsoft.com/office/drawing/2010/main" val="0"/>
              </a:ext>
            </a:extLst>
          </a:blip>
          <a:srcRect/>
          <a:stretch>
            <a:fillRect/>
          </a:stretch>
        </p:blipFill>
        <p:spPr bwMode="auto">
          <a:xfrm>
            <a:off x="9326266" y="3581309"/>
            <a:ext cx="4268106" cy="3014975"/>
          </a:xfrm>
          <a:prstGeom prst="rect">
            <a:avLst/>
          </a:prstGeom>
          <a:noFill/>
          <a:ln>
            <a:noFill/>
          </a:ln>
        </p:spPr>
      </p:pic>
      <p:pic>
        <p:nvPicPr>
          <p:cNvPr id="13" name="Picture 12" descr="https://images.viblo.asia/5c40f8f7-9647-4377-9b5a-68574a0ac639.PNG"/>
          <p:cNvPicPr/>
          <p:nvPr/>
        </p:nvPicPr>
        <p:blipFill>
          <a:blip r:embed="rId6">
            <a:extLst>
              <a:ext uri="{28A0092B-C50C-407E-A947-70E740481C1C}">
                <a14:useLocalDpi xmlns:a14="http://schemas.microsoft.com/office/drawing/2010/main" val="0"/>
              </a:ext>
            </a:extLst>
          </a:blip>
          <a:srcRect/>
          <a:stretch>
            <a:fillRect/>
          </a:stretch>
        </p:blipFill>
        <p:spPr bwMode="auto">
          <a:xfrm>
            <a:off x="10075523" y="3581308"/>
            <a:ext cx="4268106" cy="3014975"/>
          </a:xfrm>
          <a:prstGeom prst="rect">
            <a:avLst/>
          </a:prstGeom>
          <a:noFill/>
          <a:ln>
            <a:noFill/>
          </a:ln>
        </p:spPr>
      </p:pic>
      <p:pic>
        <p:nvPicPr>
          <p:cNvPr id="14" name="Picture 13" descr="https://images.viblo.asia/e533fef5-8bcf-4301-a208-5b4043d24c3c.PNG"/>
          <p:cNvPicPr/>
          <p:nvPr/>
        </p:nvPicPr>
        <p:blipFill>
          <a:blip r:embed="rId7">
            <a:extLst>
              <a:ext uri="{28A0092B-C50C-407E-A947-70E740481C1C}">
                <a14:useLocalDpi xmlns:a14="http://schemas.microsoft.com/office/drawing/2010/main" val="0"/>
              </a:ext>
            </a:extLst>
          </a:blip>
          <a:srcRect/>
          <a:stretch>
            <a:fillRect/>
          </a:stretch>
        </p:blipFill>
        <p:spPr bwMode="auto">
          <a:xfrm>
            <a:off x="10970689" y="3581309"/>
            <a:ext cx="4311876" cy="3014976"/>
          </a:xfrm>
          <a:prstGeom prst="rect">
            <a:avLst/>
          </a:prstGeom>
          <a:noFill/>
          <a:ln>
            <a:noFill/>
          </a:ln>
        </p:spPr>
      </p:pic>
      <p:sp>
        <p:nvSpPr>
          <p:cNvPr id="11" name="Rectangle 10"/>
          <p:cNvSpPr/>
          <p:nvPr/>
        </p:nvSpPr>
        <p:spPr>
          <a:xfrm>
            <a:off x="-1133474" y="6023091"/>
            <a:ext cx="4572000" cy="2031325"/>
          </a:xfrm>
          <a:prstGeom prst="rect">
            <a:avLst/>
          </a:prstGeom>
        </p:spPr>
        <p:txBody>
          <a:bodyPr>
            <a:spAutoFit/>
          </a:bodyPr>
          <a:lstStyle/>
          <a:p>
            <a:pPr lvl="0" algn="just">
              <a:lnSpc>
                <a:spcPct val="150000"/>
              </a:lnSpc>
            </a:pPr>
            <a:r>
              <a:rPr lang="en-US" b="1">
                <a:latin typeface="Times New Roman" panose="02020603050405020304" pitchFamily="18" charset="0"/>
                <a:ea typeface="Times New Roman" panose="02020603050405020304" pitchFamily="18" charset="0"/>
              </a:rPr>
              <a:t>Thuật toán Weighted Least </a:t>
            </a:r>
            <a:r>
              <a:rPr lang="en-US" b="1" smtClean="0">
                <a:latin typeface="Times New Roman" panose="02020603050405020304" pitchFamily="18" charset="0"/>
                <a:ea typeface="Times New Roman" panose="02020603050405020304" pitchFamily="18" charset="0"/>
              </a:rPr>
              <a:t>Connection</a:t>
            </a:r>
          </a:p>
          <a:p>
            <a:pPr lvl="0" algn="just">
              <a:lnSpc>
                <a:spcPct val="150000"/>
              </a:lnSpc>
            </a:pPr>
            <a:r>
              <a:rPr lang="en-US" b="1">
                <a:latin typeface="Times New Roman" panose="02020603050405020304" pitchFamily="18" charset="0"/>
                <a:ea typeface="Calibri" panose="020F0502020204030204" pitchFamily="34" charset="0"/>
                <a:cs typeface="Times New Roman" panose="02020603050405020304" pitchFamily="18" charset="0"/>
              </a:rPr>
              <a:t> </a:t>
            </a:r>
            <a:r>
              <a:rPr lang="en-US" b="1" smtClean="0">
                <a:latin typeface="Times New Roman" panose="02020603050405020304" pitchFamily="18" charset="0"/>
                <a:ea typeface="Calibri" panose="020F0502020204030204" pitchFamily="34" charset="0"/>
                <a:cs typeface="Times New Roman" panose="02020603050405020304" pitchFamily="18" charset="0"/>
              </a:rPr>
              <a:t>   </a:t>
            </a:r>
            <a:r>
              <a:rPr lang="en-US" smtClean="0">
                <a:latin typeface="Times New Roman" panose="02020603050405020304" pitchFamily="18" charset="0"/>
                <a:ea typeface="Calibri" panose="020F0502020204030204" pitchFamily="34" charset="0"/>
                <a:cs typeface="Times New Roman" panose="02020603050405020304" pitchFamily="18" charset="0"/>
              </a:rPr>
              <a:t>Weighted </a:t>
            </a:r>
            <a:r>
              <a:rPr lang="en-US">
                <a:latin typeface="Times New Roman" panose="02020603050405020304" pitchFamily="18" charset="0"/>
                <a:ea typeface="Calibri" panose="020F0502020204030204" pitchFamily="34" charset="0"/>
                <a:cs typeface="Times New Roman" panose="02020603050405020304" pitchFamily="18" charset="0"/>
              </a:rPr>
              <a:t>Least Connection khắc phục nhược điểm của Least Connection. Bản chất thuật toán vẫn là lựa chọn node mạng có lượng kết nối hoạt động ít nhất, nhưng thay vì dựa trên số lượng thì Weighted Least Connection sẽ lựa chọn dựa trên tỉ lệ phần trăm:</a:t>
            </a:r>
          </a:p>
        </p:txBody>
      </p:sp>
      <p:pic>
        <p:nvPicPr>
          <p:cNvPr id="17" name="Picture 16" descr="https://images.viblo.asia/48ca19eb-ebdf-4776-b494-90dd5e7cd796.PNG"/>
          <p:cNvPicPr/>
          <p:nvPr/>
        </p:nvPicPr>
        <p:blipFill>
          <a:blip r:embed="rId8">
            <a:extLst>
              <a:ext uri="{28A0092B-C50C-407E-A947-70E740481C1C}">
                <a14:useLocalDpi xmlns:a14="http://schemas.microsoft.com/office/drawing/2010/main" val="0"/>
              </a:ext>
            </a:extLst>
          </a:blip>
          <a:srcRect/>
          <a:stretch>
            <a:fillRect/>
          </a:stretch>
        </p:blipFill>
        <p:spPr bwMode="auto">
          <a:xfrm>
            <a:off x="-1025997" y="7386423"/>
            <a:ext cx="5086349" cy="2961295"/>
          </a:xfrm>
          <a:prstGeom prst="rect">
            <a:avLst/>
          </a:prstGeom>
          <a:noFill/>
          <a:ln>
            <a:noFill/>
          </a:ln>
        </p:spPr>
      </p:pic>
      <p:pic>
        <p:nvPicPr>
          <p:cNvPr id="16" name="Picture 15" descr="https://images.viblo.asia/1b020ee3-ddfe-4ae4-a7d9-2eef0e54800e.PNG"/>
          <p:cNvPicPr/>
          <p:nvPr/>
        </p:nvPicPr>
        <p:blipFill>
          <a:blip r:embed="rId9">
            <a:extLst>
              <a:ext uri="{28A0092B-C50C-407E-A947-70E740481C1C}">
                <a14:useLocalDpi xmlns:a14="http://schemas.microsoft.com/office/drawing/2010/main" val="0"/>
              </a:ext>
            </a:extLst>
          </a:blip>
          <a:srcRect/>
          <a:stretch>
            <a:fillRect/>
          </a:stretch>
        </p:blipFill>
        <p:spPr bwMode="auto">
          <a:xfrm>
            <a:off x="0" y="7376921"/>
            <a:ext cx="4813935" cy="2961295"/>
          </a:xfrm>
          <a:prstGeom prst="rect">
            <a:avLst/>
          </a:prstGeom>
          <a:noFill/>
          <a:ln>
            <a:noFill/>
          </a:ln>
        </p:spPr>
      </p:pic>
      <p:sp>
        <p:nvSpPr>
          <p:cNvPr id="15" name="Rectangle 14"/>
          <p:cNvSpPr/>
          <p:nvPr/>
        </p:nvSpPr>
        <p:spPr>
          <a:xfrm>
            <a:off x="4407309" y="6314331"/>
            <a:ext cx="4572000" cy="2031325"/>
          </a:xfrm>
          <a:prstGeom prst="rect">
            <a:avLst/>
          </a:prstGeom>
        </p:spPr>
        <p:txBody>
          <a:bodyPr>
            <a:spAutoFit/>
          </a:bodyPr>
          <a:lstStyle/>
          <a:p>
            <a:pPr lvl="0" algn="just">
              <a:lnSpc>
                <a:spcPct val="150000"/>
              </a:lnSpc>
            </a:pPr>
            <a:r>
              <a:rPr lang="en-US" b="1">
                <a:latin typeface="Times New Roman" panose="02020603050405020304" pitchFamily="18" charset="0"/>
                <a:ea typeface="Times New Roman" panose="02020603050405020304" pitchFamily="18" charset="0"/>
              </a:rPr>
              <a:t>Thuật toán Resource </a:t>
            </a:r>
            <a:r>
              <a:rPr lang="en-US" b="1" smtClean="0">
                <a:latin typeface="Times New Roman" panose="02020603050405020304" pitchFamily="18" charset="0"/>
                <a:ea typeface="Times New Roman" panose="02020603050405020304" pitchFamily="18" charset="0"/>
              </a:rPr>
              <a:t>Based</a:t>
            </a:r>
          </a:p>
          <a:p>
            <a:pPr lvl="0" algn="just">
              <a:lnSpc>
                <a:spcPct val="150000"/>
              </a:lnSpc>
            </a:pPr>
            <a:r>
              <a:rPr lang="en-US" smtClean="0">
                <a:latin typeface="Times New Roman" panose="02020603050405020304" pitchFamily="18" charset="0"/>
                <a:cs typeface="Times New Roman" panose="02020603050405020304" pitchFamily="18" charset="0"/>
              </a:rPr>
              <a:t>    Resource </a:t>
            </a:r>
            <a:r>
              <a:rPr lang="en-US">
                <a:latin typeface="Times New Roman" panose="02020603050405020304" pitchFamily="18" charset="0"/>
                <a:cs typeface="Times New Roman" panose="02020603050405020304" pitchFamily="18" charset="0"/>
              </a:rPr>
              <a:t>Base sẽ giải quyết vấn đề này. Resource Based điều hướng request từ Client dựa trên tình trạng hiện tại của </a:t>
            </a:r>
            <a:r>
              <a:rPr lang="en-US" smtClean="0">
                <a:latin typeface="Times New Roman" panose="02020603050405020304" pitchFamily="18" charset="0"/>
                <a:cs typeface="Times New Roman" panose="02020603050405020304" pitchFamily="18" charset="0"/>
              </a:rPr>
              <a:t>Server. </a:t>
            </a:r>
            <a:r>
              <a:rPr lang="en-US" smtClean="0">
                <a:latin typeface="Times New Roman" panose="02020603050405020304" pitchFamily="18" charset="0"/>
                <a:ea typeface="Calibri" panose="020F0502020204030204" pitchFamily="34" charset="0"/>
                <a:cs typeface="Times New Roman" panose="02020603050405020304" pitchFamily="18" charset="0"/>
              </a:rPr>
              <a:t>Network </a:t>
            </a:r>
            <a:r>
              <a:rPr lang="en-US">
                <a:latin typeface="Times New Roman" panose="02020603050405020304" pitchFamily="18" charset="0"/>
                <a:ea typeface="Calibri" panose="020F0502020204030204" pitchFamily="34" charset="0"/>
                <a:cs typeface="Times New Roman" panose="02020603050405020304" pitchFamily="18" charset="0"/>
              </a:rPr>
              <a:t>Load Balancer thu thập thông tin về CPU, RAM, số lượng session đang hoạt động tại mỗi node mạng để quyết định chuyển hướng request cho Server nào xử lý. </a:t>
            </a:r>
          </a:p>
        </p:txBody>
      </p:sp>
      <p:sp>
        <p:nvSpPr>
          <p:cNvPr id="18" name="Rectangle 17"/>
          <p:cNvSpPr/>
          <p:nvPr/>
        </p:nvSpPr>
        <p:spPr>
          <a:xfrm>
            <a:off x="9408248" y="-4426819"/>
            <a:ext cx="4572000" cy="5909310"/>
          </a:xfrm>
          <a:prstGeom prst="rect">
            <a:avLst/>
          </a:prstGeom>
        </p:spPr>
        <p:txBody>
          <a:bodyPr>
            <a:spAutoFit/>
          </a:bodyPr>
          <a:lstStyle/>
          <a:p>
            <a:pPr algn="just" fontAlgn="base">
              <a:buFont typeface="Arial" panose="020B0604020202020204" pitchFamily="34" charset="0"/>
              <a:buChar char="•"/>
            </a:pPr>
            <a:r>
              <a:rPr lang="vi-VN" i="1">
                <a:solidFill>
                  <a:srgbClr val="5E5E5E"/>
                </a:solidFill>
                <a:latin typeface="Open Sans" panose="020B0606030504020204" pitchFamily="34" charset="0"/>
              </a:rPr>
              <a:t>Ngẫu nhiên:</a:t>
            </a:r>
            <a:r>
              <a:rPr lang="vi-VN">
                <a:solidFill>
                  <a:srgbClr val="5E5E5E"/>
                </a:solidFill>
                <a:latin typeface="Open Sans" panose="020B0606030504020204" pitchFamily="34" charset="0"/>
              </a:rPr>
              <a:t> máy chịu tải sẽ được phân một cách ngẫu nhiên vào trong các web-server dựa trên một hàm chọn số ngẫu nhiên sau đó chuyển yêu cầu hiện tại từ phía người dùng vào server này.</a:t>
            </a:r>
          </a:p>
          <a:p>
            <a:pPr algn="just" fontAlgn="base">
              <a:buFont typeface="Arial" panose="020B0604020202020204" pitchFamily="34" charset="0"/>
              <a:buChar char="•"/>
            </a:pPr>
            <a:r>
              <a:rPr lang="vi-VN" i="1">
                <a:solidFill>
                  <a:srgbClr val="5E5E5E"/>
                </a:solidFill>
                <a:latin typeface="Open Sans" panose="020B0606030504020204" pitchFamily="34" charset="0"/>
              </a:rPr>
              <a:t>Round Robin:</a:t>
            </a:r>
            <a:r>
              <a:rPr lang="vi-VN">
                <a:solidFill>
                  <a:srgbClr val="5E5E5E"/>
                </a:solidFill>
                <a:latin typeface="Open Sans" panose="020B0606030504020204" pitchFamily="34" charset="0"/>
              </a:rPr>
              <a:t> phương thức này lựa chọn server theo tuần tự. Bộ cân bằng tải sẽ chọn server đầu tiên trong danh sách của mình cho yêu cầu đầu tiên, sau đó di chuyển xuống server tiếp theo trong danh sách theo thứ tự và bắt đầu lại từ đầu khi hết danh sách.</a:t>
            </a:r>
          </a:p>
          <a:p>
            <a:pPr algn="just" fontAlgn="base">
              <a:buFont typeface="Arial" panose="020B0604020202020204" pitchFamily="34" charset="0"/>
              <a:buChar char="•"/>
            </a:pPr>
            <a:r>
              <a:rPr lang="vi-VN" i="1">
                <a:solidFill>
                  <a:srgbClr val="5E5E5E"/>
                </a:solidFill>
                <a:latin typeface="Open Sans" panose="020B0606030504020204" pitchFamily="34" charset="0"/>
              </a:rPr>
              <a:t>Weighted Round Robin:</a:t>
            </a:r>
            <a:r>
              <a:rPr lang="vi-VN">
                <a:solidFill>
                  <a:srgbClr val="5E5E5E"/>
                </a:solidFill>
                <a:latin typeface="Open Sans" panose="020B0606030504020204" pitchFamily="34" charset="0"/>
              </a:rPr>
              <a:t> Nguyên lý cũng dựa trên thuật toán Round Robin, yêu cầu từ phía người dùng sẽ được bộ cân bằng tải chuyển đến các server theo thứ tự xoay vòng dựa trên khả năng xử lý của các server. Trong 1 chu kỳ, 1 server có khả năng xử lý gấp đôi server khác sẽ nhận gấp đôi số yêu cầu từ phía bộ cân bằng tải.</a:t>
            </a:r>
          </a:p>
          <a:p>
            <a:pPr algn="just" fontAlgn="base">
              <a:buFont typeface="Arial" panose="020B0604020202020204" pitchFamily="34" charset="0"/>
              <a:buChar char="•"/>
            </a:pPr>
            <a:r>
              <a:rPr lang="vi-VN" i="1">
                <a:solidFill>
                  <a:srgbClr val="5E5E5E"/>
                </a:solidFill>
                <a:latin typeface="Open Sans" panose="020B0606030504020204" pitchFamily="34" charset="0"/>
              </a:rPr>
              <a:t>Fastest:</a:t>
            </a:r>
            <a:r>
              <a:rPr lang="vi-VN">
                <a:solidFill>
                  <a:srgbClr val="5E5E5E"/>
                </a:solidFill>
                <a:latin typeface="Open Sans" panose="020B0606030504020204" pitchFamily="34" charset="0"/>
              </a:rPr>
              <a:t> Thuật toán dựa trên thời gian đáp ứng mỗi khi có yêu cầu của mỗi server và bộ cân bằng tải sẽ chọn ra server có thời gian đáp ứng nhanh nhất.</a:t>
            </a:r>
          </a:p>
          <a:p>
            <a:pPr algn="just" fontAlgn="base">
              <a:buFont typeface="Arial" panose="020B0604020202020204" pitchFamily="34" charset="0"/>
              <a:buChar char="•"/>
            </a:pPr>
            <a:r>
              <a:rPr lang="vi-VN" i="1">
                <a:solidFill>
                  <a:srgbClr val="5E5E5E"/>
                </a:solidFill>
                <a:latin typeface="Open Sans" panose="020B0606030504020204" pitchFamily="34" charset="0"/>
              </a:rPr>
              <a:t>Least Connections:</a:t>
            </a:r>
            <a:r>
              <a:rPr lang="vi-VN">
                <a:solidFill>
                  <a:srgbClr val="5E5E5E"/>
                </a:solidFill>
                <a:latin typeface="Open Sans" panose="020B0606030504020204" pitchFamily="34" charset="0"/>
              </a:rPr>
              <a:t> hệ thống cân bằng tải sẽ chọn server có ít kết nối nhất và cách này được khuyên dùng khi tốc độ truy cập bị chậm.</a:t>
            </a:r>
          </a:p>
          <a:p>
            <a:pPr algn="just" fontAlgn="base">
              <a:buFont typeface="Arial" panose="020B0604020202020204" pitchFamily="34" charset="0"/>
              <a:buChar char="•"/>
            </a:pPr>
            <a:r>
              <a:rPr lang="vi-VN" i="1">
                <a:solidFill>
                  <a:srgbClr val="5E5E5E"/>
                </a:solidFill>
                <a:latin typeface="Open Sans" panose="020B0606030504020204" pitchFamily="34" charset="0"/>
              </a:rPr>
              <a:t>Source:</a:t>
            </a:r>
            <a:r>
              <a:rPr lang="vi-VN">
                <a:solidFill>
                  <a:srgbClr val="5E5E5E"/>
                </a:solidFill>
                <a:latin typeface="Open Sans" panose="020B0606030504020204" pitchFamily="34" charset="0"/>
              </a:rPr>
              <a:t> với thuật toán Source, bộ cân bằng tải sẽ chọn server dựa trên một chuỗi các IP gốc của yêu cầu, chẳng hạn như IP của người truy cập. Phương thức này đảm bảo một người dùng cụ thể sẽ luôn kết nối với cùng một server.</a:t>
            </a:r>
          </a:p>
        </p:txBody>
      </p:sp>
      <p:sp>
        <p:nvSpPr>
          <p:cNvPr id="19" name="Rectangle 18"/>
          <p:cNvSpPr/>
          <p:nvPr/>
        </p:nvSpPr>
        <p:spPr>
          <a:xfrm>
            <a:off x="8922997" y="7084753"/>
            <a:ext cx="4572000" cy="3608488"/>
          </a:xfrm>
          <a:prstGeom prst="rect">
            <a:avLst/>
          </a:prstGeom>
        </p:spPr>
        <p:txBody>
          <a:bodyPr>
            <a:spAutoFit/>
          </a:bodyPr>
          <a:lstStyle/>
          <a:p>
            <a:pPr marL="457200" indent="457200" algn="just">
              <a:lnSpc>
                <a:spcPct val="150000"/>
              </a:lnSpc>
            </a:pPr>
            <a:r>
              <a:rPr lang="en-US">
                <a:latin typeface="Times New Roman" panose="02020603050405020304" pitchFamily="18" charset="0"/>
                <a:ea typeface="Calibri" panose="020F0502020204030204" pitchFamily="34" charset="0"/>
                <a:cs typeface="Times New Roman" panose="02020603050405020304" pitchFamily="18" charset="0"/>
              </a:rPr>
              <a:t>Các thuật toán như Round Robin, Least Connection chỉ khác ở cách điều hướng, còn thực tế mỗi request sẽ cần server phải xử lý và trả về thông tin khác nhau. </a:t>
            </a:r>
            <a:r>
              <a:rPr lang="en-US"/>
              <a:t>Ví dụ: máy A request 1 lượng thông tin cực lớn (VD toàn bộ thông tin sản phẩm) trong khi máy B chỉ request thông tin về 1 sản phẩm. Cả 2 đều là 1 request, nhưng cần server tốn thời gian và tài nguyên để xử lý chênh nhau rất nhiều, như vậy thì việc chia ra các server dựa trên số lượng kết nối cũng không hoàn toàn ổn.</a:t>
            </a:r>
          </a:p>
          <a:p>
            <a:pPr marL="457200" indent="457200" algn="just">
              <a:lnSpc>
                <a:spcPct val="150000"/>
              </a:lnSpc>
            </a:pP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2" name="Picture 21" descr="https://images.viblo.asia/52f1e2df-aebf-4858-b8c2-6c94ed616f55.png"/>
          <p:cNvPicPr/>
          <p:nvPr/>
        </p:nvPicPr>
        <p:blipFill>
          <a:blip r:embed="rId10">
            <a:extLst>
              <a:ext uri="{28A0092B-C50C-407E-A947-70E740481C1C}">
                <a14:useLocalDpi xmlns:a14="http://schemas.microsoft.com/office/drawing/2010/main" val="0"/>
              </a:ext>
            </a:extLst>
          </a:blip>
          <a:srcRect/>
          <a:stretch>
            <a:fillRect/>
          </a:stretch>
        </p:blipFill>
        <p:spPr bwMode="auto">
          <a:xfrm>
            <a:off x="326450" y="2193601"/>
            <a:ext cx="3314700" cy="2949899"/>
          </a:xfrm>
          <a:prstGeom prst="rect">
            <a:avLst/>
          </a:prstGeom>
          <a:noFill/>
          <a:ln>
            <a:noFill/>
          </a:ln>
        </p:spPr>
      </p:pic>
      <p:pic>
        <p:nvPicPr>
          <p:cNvPr id="24" name="Picture 23" descr="https://images.viblo.asia/99e7ea67-8617-4155-97c0-6f9d244ffa16.png"/>
          <p:cNvPicPr/>
          <p:nvPr/>
        </p:nvPicPr>
        <p:blipFill>
          <a:blip r:embed="rId11">
            <a:extLst>
              <a:ext uri="{28A0092B-C50C-407E-A947-70E740481C1C}">
                <a14:useLocalDpi xmlns:a14="http://schemas.microsoft.com/office/drawing/2010/main" val="0"/>
              </a:ext>
            </a:extLst>
          </a:blip>
          <a:srcRect/>
          <a:stretch>
            <a:fillRect/>
          </a:stretch>
        </p:blipFill>
        <p:spPr bwMode="auto">
          <a:xfrm>
            <a:off x="368697" y="2193601"/>
            <a:ext cx="3316785" cy="2908082"/>
          </a:xfrm>
          <a:prstGeom prst="rect">
            <a:avLst/>
          </a:prstGeom>
          <a:noFill/>
          <a:ln>
            <a:noFill/>
          </a:ln>
        </p:spPr>
      </p:pic>
      <p:pic>
        <p:nvPicPr>
          <p:cNvPr id="23" name="Picture 22" descr="https://images.viblo.asia/1f0a4074-33b7-401c-ba64-038c129471ac.png"/>
          <p:cNvPicPr/>
          <p:nvPr/>
        </p:nvPicPr>
        <p:blipFill>
          <a:blip r:embed="rId12">
            <a:extLst>
              <a:ext uri="{28A0092B-C50C-407E-A947-70E740481C1C}">
                <a14:useLocalDpi xmlns:a14="http://schemas.microsoft.com/office/drawing/2010/main" val="0"/>
              </a:ext>
            </a:extLst>
          </a:blip>
          <a:srcRect/>
          <a:stretch>
            <a:fillRect/>
          </a:stretch>
        </p:blipFill>
        <p:spPr bwMode="auto">
          <a:xfrm>
            <a:off x="326450" y="2243817"/>
            <a:ext cx="3314700" cy="2867368"/>
          </a:xfrm>
          <a:prstGeom prst="rect">
            <a:avLst/>
          </a:prstGeom>
          <a:noFill/>
          <a:ln>
            <a:noFill/>
          </a:ln>
        </p:spPr>
      </p:pic>
    </p:spTree>
    <p:extLst>
      <p:ext uri="{BB962C8B-B14F-4D97-AF65-F5344CB8AC3E}">
        <p14:creationId xmlns:p14="http://schemas.microsoft.com/office/powerpoint/2010/main" val="210093421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4" grpId="0"/>
    </p:bldLst>
  </p:timing>
</p:sld>
</file>

<file path=ppt/theme/theme1.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themeOverride>
</file>

<file path=ppt/theme/themeOverride2.xml><?xml version="1.0" encoding="utf-8"?>
<a:themeOverride xmlns:a="http://schemas.openxmlformats.org/drawingml/2006/main">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themeOverride>
</file>

<file path=ppt/theme/themeOverride3.xml><?xml version="1.0" encoding="utf-8"?>
<a:themeOverride xmlns:a="http://schemas.openxmlformats.org/drawingml/2006/main">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themeOverride>
</file>

<file path=ppt/theme/themeOverride4.xml><?xml version="1.0" encoding="utf-8"?>
<a:themeOverride xmlns:a="http://schemas.openxmlformats.org/drawingml/2006/main">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themeOverride>
</file>

<file path=ppt/theme/themeOverride5.xml><?xml version="1.0" encoding="utf-8"?>
<a:themeOverride xmlns:a="http://schemas.openxmlformats.org/drawingml/2006/main">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1254</TotalTime>
  <Words>4751</Words>
  <Application>Microsoft Office PowerPoint</Application>
  <PresentationFormat>On-screen Show (16:9)</PresentationFormat>
  <Paragraphs>268</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Poppins Black</vt:lpstr>
      <vt:lpstr>Wingdings</vt:lpstr>
      <vt:lpstr>Arial</vt:lpstr>
      <vt:lpstr>Open Sans ExtraBold</vt:lpstr>
      <vt:lpstr>Calibri</vt:lpstr>
      <vt:lpstr>Palanquin Dark</vt:lpstr>
      <vt:lpstr>DejaVu Sans</vt:lpstr>
      <vt:lpstr>Courier New</vt:lpstr>
      <vt:lpstr>Times New Roman</vt:lpstr>
      <vt:lpstr>Poppins</vt:lpstr>
      <vt:lpstr>Open Sans</vt:lpstr>
      <vt:lpstr>Symbol</vt:lpstr>
      <vt:lpstr>Robotic Workshop by Slidesgo</vt:lpstr>
      <vt:lpstr>LOAD BALANCING &amp; CLUSTER</vt:lpstr>
      <vt:lpstr>Phân công thành viên nhóm</vt:lpstr>
      <vt:lpstr>1</vt:lpstr>
      <vt:lpstr>PHẦN I. TỔNG QUAN VỀ NLB &amp; CLUSTER</vt:lpstr>
      <vt:lpstr>PHẦN I. TỔNG QUAN VỀ NLB &amp; CLUSTER</vt:lpstr>
      <vt:lpstr>PHẦN II. NETWORK LOAD BALANCE</vt:lpstr>
      <vt:lpstr>PHẦN II. NETWORK LOAD BALANCE</vt:lpstr>
      <vt:lpstr>PHẦN II. NETWORK LOAD BALANCE</vt:lpstr>
      <vt:lpstr>PHẦN II. NETWORK LOAD BALANCE</vt:lpstr>
      <vt:lpstr>PHẦN II. NETWORK LOAD BALANCE</vt:lpstr>
      <vt:lpstr>PHẦN III. CLUSTER</vt:lpstr>
      <vt:lpstr>PHẦN III. CLUSTER</vt:lpstr>
      <vt:lpstr>PHẦN III. CLUSTER</vt:lpstr>
      <vt:lpstr>PHẦN III. CLUSTER</vt:lpstr>
      <vt:lpstr>PHẦN IV. NETWORK LOAD BALANCE &amp; CLUSTER</vt:lpstr>
      <vt:lpstr>PHẦN IV. NETWORK LOAD BALANCE &amp; CLUSTER</vt:lpstr>
      <vt:lpstr>PHẦN IV. NETWORK LOAD BALANCE &amp; CLUSTER</vt:lpstr>
      <vt:lpstr>PHẦN V. CÀI ĐẶT</vt:lpstr>
      <vt:lpstr>PHẦN V. CÀI ĐẶT</vt:lpstr>
      <vt:lpstr>PHẦN V. CÀI ĐẶT</vt:lpstr>
      <vt:lpstr>PHẦN V. CÀI ĐẶT</vt:lpstr>
      <vt:lpstr>PHẦN V. CÀI ĐẶT</vt:lpstr>
      <vt:lpstr>PHẦN V. CÀI ĐẶT</vt:lpstr>
      <vt:lpstr>NHẬN XÉT – ĐÁNH GIÁ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Workshop</dc:title>
  <cp:lastModifiedBy>Windows User</cp:lastModifiedBy>
  <cp:revision>104</cp:revision>
  <dcterms:modified xsi:type="dcterms:W3CDTF">2023-04-16T03:02:33Z</dcterms:modified>
</cp:coreProperties>
</file>